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2" r:id="rId1"/>
  </p:sldMasterIdLst>
  <p:sldIdLst>
    <p:sldId id="266" r:id="rId2"/>
    <p:sldId id="267" r:id="rId3"/>
    <p:sldId id="278" r:id="rId4"/>
    <p:sldId id="280" r:id="rId5"/>
    <p:sldId id="281" r:id="rId6"/>
    <p:sldId id="282" r:id="rId7"/>
    <p:sldId id="279" r:id="rId8"/>
    <p:sldId id="283" r:id="rId9"/>
    <p:sldId id="284" r:id="rId10"/>
    <p:sldId id="285" r:id="rId11"/>
    <p:sldId id="286" r:id="rId12"/>
    <p:sldId id="257" r:id="rId13"/>
    <p:sldId id="268" r:id="rId14"/>
    <p:sldId id="258" r:id="rId15"/>
    <p:sldId id="269" r:id="rId16"/>
    <p:sldId id="259" r:id="rId17"/>
    <p:sldId id="270" r:id="rId18"/>
    <p:sldId id="260" r:id="rId19"/>
    <p:sldId id="272" r:id="rId20"/>
    <p:sldId id="271" r:id="rId21"/>
    <p:sldId id="261" r:id="rId22"/>
    <p:sldId id="273" r:id="rId23"/>
    <p:sldId id="262" r:id="rId24"/>
    <p:sldId id="265" r:id="rId25"/>
    <p:sldId id="263" r:id="rId26"/>
    <p:sldId id="274" r:id="rId27"/>
    <p:sldId id="275" r:id="rId28"/>
    <p:sldId id="276" r:id="rId29"/>
    <p:sldId id="264"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50" d="100"/>
          <a:sy n="50" d="100"/>
        </p:scale>
        <p:origin x="1458" y="6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pPr defTabSz="914400" eaLnBrk="0" fontAlgn="base" hangingPunct="0">
              <a:spcBef>
                <a:spcPct val="0"/>
              </a:spcBef>
              <a:spcAft>
                <a:spcPct val="0"/>
              </a:spcAft>
              <a:defRPr/>
            </a:pPr>
            <a:fld id="{995E4AE3-7742-40D9-98B4-DE30275DC600}" type="datetimeFigureOut">
              <a:rPr lang="ru-RU" smtClean="0">
                <a:solidFill>
                  <a:srgbClr val="DF5327"/>
                </a:solidFill>
                <a:latin typeface="Arial" panose="020B0604020202020204" pitchFamily="34" charset="0"/>
              </a:rPr>
              <a:pPr defTabSz="914400" eaLnBrk="0" fontAlgn="base" hangingPunct="0">
                <a:spcBef>
                  <a:spcPct val="0"/>
                </a:spcBef>
                <a:spcAft>
                  <a:spcPct val="0"/>
                </a:spcAft>
                <a:defRPr/>
              </a:pPr>
              <a:t>25.09.2022</a:t>
            </a:fld>
            <a:endParaRPr lang="ru-RU">
              <a:solidFill>
                <a:srgbClr val="DF5327"/>
              </a:solidFill>
              <a:latin typeface="Arial" panose="020B0604020202020204" pitchFamily="34" charset="0"/>
            </a:endParaRPr>
          </a:p>
        </p:txBody>
      </p:sp>
      <p:sp>
        <p:nvSpPr>
          <p:cNvPr id="5" name="Footer Placeholder 4"/>
          <p:cNvSpPr>
            <a:spLocks noGrp="1"/>
          </p:cNvSpPr>
          <p:nvPr>
            <p:ph type="ftr" sz="quarter" idx="11"/>
          </p:nvPr>
        </p:nvSpPr>
        <p:spPr/>
        <p:txBody>
          <a:bodyPr/>
          <a:lstStyle>
            <a:lvl1pPr>
              <a:defRPr>
                <a:solidFill>
                  <a:srgbClr val="FFFFFF"/>
                </a:solidFill>
              </a:defRPr>
            </a:lvl1pPr>
          </a:lstStyle>
          <a:p>
            <a:pPr defTabSz="914400" eaLnBrk="0" fontAlgn="base" hangingPunct="0">
              <a:spcBef>
                <a:spcPct val="0"/>
              </a:spcBef>
              <a:spcAft>
                <a:spcPct val="0"/>
              </a:spcAft>
              <a:defRPr/>
            </a:pPr>
            <a:endParaRPr lang="ru-RU">
              <a:solidFill>
                <a:srgbClr val="DF5327"/>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pPr defTabSz="914400" eaLnBrk="0" fontAlgn="base" hangingPunct="0">
              <a:spcBef>
                <a:spcPct val="0"/>
              </a:spcBef>
              <a:spcAft>
                <a:spcPct val="0"/>
              </a:spcAft>
              <a:defRPr/>
            </a:pPr>
            <a:fld id="{E31E7046-EB6F-4E59-B7CB-0C82A86AD61F}" type="slidenum">
              <a:rPr lang="ru-RU" altLang="ru-RU" smtClean="0">
                <a:solidFill>
                  <a:srgbClr val="DF5327"/>
                </a:solidFill>
                <a:latin typeface="Arial" panose="020B0604020202020204" pitchFamily="34" charset="0"/>
              </a:rPr>
              <a:pPr defTabSz="914400" eaLnBrk="0" fontAlgn="base" hangingPunct="0">
                <a:spcBef>
                  <a:spcPct val="0"/>
                </a:spcBef>
                <a:spcAft>
                  <a:spcPct val="0"/>
                </a:spcAft>
                <a:defRPr/>
              </a:pPr>
              <a:t>‹#›</a:t>
            </a:fld>
            <a:endParaRPr lang="ru-RU" altLang="ru-RU">
              <a:solidFill>
                <a:srgbClr val="DF5327"/>
              </a:solidFill>
              <a:latin typeface="Arial" panose="020B0604020202020204" pitchFamily="34" charset="0"/>
            </a:endParaRPr>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4169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defTabSz="914400" eaLnBrk="0" fontAlgn="base" hangingPunct="0">
              <a:spcBef>
                <a:spcPct val="0"/>
              </a:spcBef>
              <a:spcAft>
                <a:spcPct val="0"/>
              </a:spcAft>
              <a:defRPr/>
            </a:pPr>
            <a:fld id="{3F6467D8-FE65-45F1-B8DF-C35711BBFF4E}" type="datetimeFigureOut">
              <a:rPr lang="ru-RU" smtClean="0">
                <a:solidFill>
                  <a:srgbClr val="DF5327"/>
                </a:solidFill>
                <a:latin typeface="Arial" panose="020B0604020202020204" pitchFamily="34" charset="0"/>
              </a:rPr>
              <a:pPr defTabSz="914400" eaLnBrk="0" fontAlgn="base" hangingPunct="0">
                <a:spcBef>
                  <a:spcPct val="0"/>
                </a:spcBef>
                <a:spcAft>
                  <a:spcPct val="0"/>
                </a:spcAft>
                <a:defRPr/>
              </a:pPr>
              <a:t>25.09.2022</a:t>
            </a:fld>
            <a:endParaRPr lang="ru-RU">
              <a:solidFill>
                <a:srgbClr val="DF5327"/>
              </a:solidFill>
              <a:latin typeface="Arial" panose="020B0604020202020204" pitchFamily="34" charset="0"/>
            </a:endParaRPr>
          </a:p>
        </p:txBody>
      </p:sp>
      <p:sp>
        <p:nvSpPr>
          <p:cNvPr id="5" name="Footer Placeholder 4"/>
          <p:cNvSpPr>
            <a:spLocks noGrp="1"/>
          </p:cNvSpPr>
          <p:nvPr>
            <p:ph type="ftr" sz="quarter" idx="11"/>
          </p:nvPr>
        </p:nvSpPr>
        <p:spPr/>
        <p:txBody>
          <a:bodyPr/>
          <a:lstStyle/>
          <a:p>
            <a:pPr defTabSz="914400" eaLnBrk="0" fontAlgn="base" hangingPunct="0">
              <a:spcBef>
                <a:spcPct val="0"/>
              </a:spcBef>
              <a:spcAft>
                <a:spcPct val="0"/>
              </a:spcAft>
              <a:defRPr/>
            </a:pPr>
            <a:endParaRPr lang="ru-RU">
              <a:solidFill>
                <a:srgbClr val="DF5327"/>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00" eaLnBrk="0" fontAlgn="base" hangingPunct="0">
              <a:spcBef>
                <a:spcPct val="0"/>
              </a:spcBef>
              <a:spcAft>
                <a:spcPct val="0"/>
              </a:spcAft>
              <a:defRPr/>
            </a:pPr>
            <a:fld id="{667AEB41-EFD0-4398-8831-B3CCD7C36B33}" type="slidenum">
              <a:rPr lang="ru-RU" altLang="ru-RU" smtClean="0">
                <a:solidFill>
                  <a:srgbClr val="DF5327"/>
                </a:solidFill>
                <a:latin typeface="Arial" panose="020B0604020202020204" pitchFamily="34" charset="0"/>
              </a:rPr>
              <a:pPr defTabSz="914400" eaLnBrk="0" fontAlgn="base" hangingPunct="0">
                <a:spcBef>
                  <a:spcPct val="0"/>
                </a:spcBef>
                <a:spcAft>
                  <a:spcPct val="0"/>
                </a:spcAft>
                <a:defRPr/>
              </a:pPr>
              <a:t>‹#›</a:t>
            </a:fld>
            <a:endParaRPr lang="ru-RU" altLang="ru-RU">
              <a:solidFill>
                <a:srgbClr val="DF5327"/>
              </a:solidFill>
              <a:latin typeface="Arial" panose="020B0604020202020204" pitchFamily="34" charset="0"/>
            </a:endParaRPr>
          </a:p>
        </p:txBody>
      </p:sp>
    </p:spTree>
    <p:extLst>
      <p:ext uri="{BB962C8B-B14F-4D97-AF65-F5344CB8AC3E}">
        <p14:creationId xmlns:p14="http://schemas.microsoft.com/office/powerpoint/2010/main" val="516648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defTabSz="914400" eaLnBrk="0" fontAlgn="base" hangingPunct="0">
              <a:spcBef>
                <a:spcPct val="0"/>
              </a:spcBef>
              <a:spcAft>
                <a:spcPct val="0"/>
              </a:spcAft>
              <a:defRPr/>
            </a:pPr>
            <a:fld id="{55EFC3FA-85DD-40A9-8FED-15E556A67B3D}" type="datetimeFigureOut">
              <a:rPr lang="ru-RU" smtClean="0">
                <a:solidFill>
                  <a:srgbClr val="DF5327"/>
                </a:solidFill>
                <a:latin typeface="Arial" panose="020B0604020202020204" pitchFamily="34" charset="0"/>
              </a:rPr>
              <a:pPr defTabSz="914400" eaLnBrk="0" fontAlgn="base" hangingPunct="0">
                <a:spcBef>
                  <a:spcPct val="0"/>
                </a:spcBef>
                <a:spcAft>
                  <a:spcPct val="0"/>
                </a:spcAft>
                <a:defRPr/>
              </a:pPr>
              <a:t>25.09.2022</a:t>
            </a:fld>
            <a:endParaRPr lang="ru-RU">
              <a:solidFill>
                <a:srgbClr val="DF5327"/>
              </a:solidFill>
              <a:latin typeface="Arial" panose="020B0604020202020204" pitchFamily="34" charset="0"/>
            </a:endParaRPr>
          </a:p>
        </p:txBody>
      </p:sp>
      <p:sp>
        <p:nvSpPr>
          <p:cNvPr id="5" name="Footer Placeholder 4"/>
          <p:cNvSpPr>
            <a:spLocks noGrp="1"/>
          </p:cNvSpPr>
          <p:nvPr>
            <p:ph type="ftr" sz="quarter" idx="11"/>
          </p:nvPr>
        </p:nvSpPr>
        <p:spPr/>
        <p:txBody>
          <a:bodyPr/>
          <a:lstStyle/>
          <a:p>
            <a:pPr defTabSz="914400" eaLnBrk="0" fontAlgn="base" hangingPunct="0">
              <a:spcBef>
                <a:spcPct val="0"/>
              </a:spcBef>
              <a:spcAft>
                <a:spcPct val="0"/>
              </a:spcAft>
              <a:defRPr/>
            </a:pPr>
            <a:endParaRPr lang="ru-RU">
              <a:solidFill>
                <a:srgbClr val="DF5327"/>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00" eaLnBrk="0" fontAlgn="base" hangingPunct="0">
              <a:spcBef>
                <a:spcPct val="0"/>
              </a:spcBef>
              <a:spcAft>
                <a:spcPct val="0"/>
              </a:spcAft>
              <a:defRPr/>
            </a:pPr>
            <a:fld id="{2F3497AD-B0AE-400C-8CBF-618FCCF5BF1E}" type="slidenum">
              <a:rPr lang="ru-RU" altLang="ru-RU" smtClean="0">
                <a:solidFill>
                  <a:srgbClr val="DF5327"/>
                </a:solidFill>
                <a:latin typeface="Arial" panose="020B0604020202020204" pitchFamily="34" charset="0"/>
              </a:rPr>
              <a:pPr defTabSz="914400" eaLnBrk="0" fontAlgn="base" hangingPunct="0">
                <a:spcBef>
                  <a:spcPct val="0"/>
                </a:spcBef>
                <a:spcAft>
                  <a:spcPct val="0"/>
                </a:spcAft>
                <a:defRPr/>
              </a:pPr>
              <a:t>‹#›</a:t>
            </a:fld>
            <a:endParaRPr lang="ru-RU" altLang="ru-RU">
              <a:solidFill>
                <a:srgbClr val="DF5327"/>
              </a:solidFill>
              <a:latin typeface="Arial" panose="020B0604020202020204" pitchFamily="34" charset="0"/>
            </a:endParaRPr>
          </a:p>
        </p:txBody>
      </p:sp>
    </p:spTree>
    <p:extLst>
      <p:ext uri="{BB962C8B-B14F-4D97-AF65-F5344CB8AC3E}">
        <p14:creationId xmlns:p14="http://schemas.microsoft.com/office/powerpoint/2010/main" val="2265528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defTabSz="914400" eaLnBrk="0" fontAlgn="base" hangingPunct="0">
              <a:spcBef>
                <a:spcPct val="0"/>
              </a:spcBef>
              <a:spcAft>
                <a:spcPct val="0"/>
              </a:spcAft>
              <a:defRPr/>
            </a:pPr>
            <a:fld id="{5CEE0139-22DA-4A71-A1E5-6FBE845806F1}" type="datetimeFigureOut">
              <a:rPr lang="ru-RU" smtClean="0">
                <a:solidFill>
                  <a:srgbClr val="DF5327"/>
                </a:solidFill>
                <a:latin typeface="Arial" panose="020B0604020202020204" pitchFamily="34" charset="0"/>
              </a:rPr>
              <a:pPr defTabSz="914400" eaLnBrk="0" fontAlgn="base" hangingPunct="0">
                <a:spcBef>
                  <a:spcPct val="0"/>
                </a:spcBef>
                <a:spcAft>
                  <a:spcPct val="0"/>
                </a:spcAft>
                <a:defRPr/>
              </a:pPr>
              <a:t>25.09.2022</a:t>
            </a:fld>
            <a:endParaRPr lang="ru-RU">
              <a:solidFill>
                <a:srgbClr val="DF5327"/>
              </a:solidFill>
              <a:latin typeface="Arial" panose="020B0604020202020204" pitchFamily="34" charset="0"/>
            </a:endParaRPr>
          </a:p>
        </p:txBody>
      </p:sp>
      <p:sp>
        <p:nvSpPr>
          <p:cNvPr id="5" name="Footer Placeholder 4"/>
          <p:cNvSpPr>
            <a:spLocks noGrp="1"/>
          </p:cNvSpPr>
          <p:nvPr>
            <p:ph type="ftr" sz="quarter" idx="11"/>
          </p:nvPr>
        </p:nvSpPr>
        <p:spPr/>
        <p:txBody>
          <a:bodyPr/>
          <a:lstStyle/>
          <a:p>
            <a:pPr defTabSz="914400" eaLnBrk="0" fontAlgn="base" hangingPunct="0">
              <a:spcBef>
                <a:spcPct val="0"/>
              </a:spcBef>
              <a:spcAft>
                <a:spcPct val="0"/>
              </a:spcAft>
              <a:defRPr/>
            </a:pPr>
            <a:endParaRPr lang="ru-RU">
              <a:solidFill>
                <a:srgbClr val="DF5327"/>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00" eaLnBrk="0" fontAlgn="base" hangingPunct="0">
              <a:spcBef>
                <a:spcPct val="0"/>
              </a:spcBef>
              <a:spcAft>
                <a:spcPct val="0"/>
              </a:spcAft>
              <a:defRPr/>
            </a:pPr>
            <a:fld id="{E3A80B29-DE20-4582-A00F-F732FD08AA80}" type="slidenum">
              <a:rPr lang="ru-RU" altLang="ru-RU" smtClean="0">
                <a:solidFill>
                  <a:srgbClr val="DF5327"/>
                </a:solidFill>
                <a:latin typeface="Arial" panose="020B0604020202020204" pitchFamily="34" charset="0"/>
              </a:rPr>
              <a:pPr defTabSz="914400" eaLnBrk="0" fontAlgn="base" hangingPunct="0">
                <a:spcBef>
                  <a:spcPct val="0"/>
                </a:spcBef>
                <a:spcAft>
                  <a:spcPct val="0"/>
                </a:spcAft>
                <a:defRPr/>
              </a:pPr>
              <a:t>‹#›</a:t>
            </a:fld>
            <a:endParaRPr lang="ru-RU" altLang="ru-RU">
              <a:solidFill>
                <a:srgbClr val="DF5327"/>
              </a:solidFill>
              <a:latin typeface="Arial" panose="020B0604020202020204" pitchFamily="34" charset="0"/>
            </a:endParaRPr>
          </a:p>
        </p:txBody>
      </p:sp>
    </p:spTree>
    <p:extLst>
      <p:ext uri="{BB962C8B-B14F-4D97-AF65-F5344CB8AC3E}">
        <p14:creationId xmlns:p14="http://schemas.microsoft.com/office/powerpoint/2010/main" val="4193908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defTabSz="914400" eaLnBrk="0" fontAlgn="base" hangingPunct="0">
              <a:spcBef>
                <a:spcPct val="0"/>
              </a:spcBef>
              <a:spcAft>
                <a:spcPct val="0"/>
              </a:spcAft>
              <a:defRPr/>
            </a:pPr>
            <a:fld id="{A0729EC5-077A-4C47-8D17-B2C6D78A285B}" type="datetimeFigureOut">
              <a:rPr lang="ru-RU" smtClean="0">
                <a:solidFill>
                  <a:srgbClr val="DF5327"/>
                </a:solidFill>
                <a:latin typeface="Arial" panose="020B0604020202020204" pitchFamily="34" charset="0"/>
              </a:rPr>
              <a:pPr defTabSz="914400" eaLnBrk="0" fontAlgn="base" hangingPunct="0">
                <a:spcBef>
                  <a:spcPct val="0"/>
                </a:spcBef>
                <a:spcAft>
                  <a:spcPct val="0"/>
                </a:spcAft>
                <a:defRPr/>
              </a:pPr>
              <a:t>25.09.2022</a:t>
            </a:fld>
            <a:endParaRPr lang="ru-RU">
              <a:solidFill>
                <a:srgbClr val="DF5327"/>
              </a:solidFill>
              <a:latin typeface="Arial" panose="020B0604020202020204" pitchFamily="34" charset="0"/>
            </a:endParaRPr>
          </a:p>
        </p:txBody>
      </p:sp>
      <p:sp>
        <p:nvSpPr>
          <p:cNvPr id="5" name="Footer Placeholder 4"/>
          <p:cNvSpPr>
            <a:spLocks noGrp="1"/>
          </p:cNvSpPr>
          <p:nvPr>
            <p:ph type="ftr" sz="quarter" idx="11"/>
          </p:nvPr>
        </p:nvSpPr>
        <p:spPr/>
        <p:txBody>
          <a:bodyPr/>
          <a:lstStyle/>
          <a:p>
            <a:pPr defTabSz="914400" eaLnBrk="0" fontAlgn="base" hangingPunct="0">
              <a:spcBef>
                <a:spcPct val="0"/>
              </a:spcBef>
              <a:spcAft>
                <a:spcPct val="0"/>
              </a:spcAft>
              <a:defRPr/>
            </a:pPr>
            <a:endParaRPr lang="ru-RU">
              <a:solidFill>
                <a:srgbClr val="DF5327"/>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00" eaLnBrk="0" fontAlgn="base" hangingPunct="0">
              <a:spcBef>
                <a:spcPct val="0"/>
              </a:spcBef>
              <a:spcAft>
                <a:spcPct val="0"/>
              </a:spcAft>
              <a:defRPr/>
            </a:pPr>
            <a:fld id="{9D259BEE-D13B-45AB-8486-F0A2FF0AD687}" type="slidenum">
              <a:rPr lang="ru-RU" altLang="ru-RU" smtClean="0">
                <a:solidFill>
                  <a:srgbClr val="DF5327"/>
                </a:solidFill>
                <a:latin typeface="Arial" panose="020B0604020202020204" pitchFamily="34" charset="0"/>
              </a:rPr>
              <a:pPr defTabSz="914400" eaLnBrk="0" fontAlgn="base" hangingPunct="0">
                <a:spcBef>
                  <a:spcPct val="0"/>
                </a:spcBef>
                <a:spcAft>
                  <a:spcPct val="0"/>
                </a:spcAft>
                <a:defRPr/>
              </a:pPr>
              <a:t>‹#›</a:t>
            </a:fld>
            <a:endParaRPr lang="ru-RU" altLang="ru-RU">
              <a:solidFill>
                <a:srgbClr val="DF5327"/>
              </a:solidFill>
              <a:latin typeface="Arial" panose="020B0604020202020204" pitchFamily="34" charset="0"/>
            </a:endParaRPr>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1916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pPr defTabSz="914400" eaLnBrk="0" fontAlgn="base" hangingPunct="0">
              <a:spcBef>
                <a:spcPct val="0"/>
              </a:spcBef>
              <a:spcAft>
                <a:spcPct val="0"/>
              </a:spcAft>
              <a:defRPr/>
            </a:pPr>
            <a:fld id="{EC985C92-324E-4293-8ED9-3E7725599163}" type="datetimeFigureOut">
              <a:rPr lang="ru-RU" smtClean="0">
                <a:solidFill>
                  <a:srgbClr val="DF5327"/>
                </a:solidFill>
                <a:latin typeface="Arial" panose="020B0604020202020204" pitchFamily="34" charset="0"/>
              </a:rPr>
              <a:pPr defTabSz="914400" eaLnBrk="0" fontAlgn="base" hangingPunct="0">
                <a:spcBef>
                  <a:spcPct val="0"/>
                </a:spcBef>
                <a:spcAft>
                  <a:spcPct val="0"/>
                </a:spcAft>
                <a:defRPr/>
              </a:pPr>
              <a:t>25.09.2022</a:t>
            </a:fld>
            <a:endParaRPr lang="ru-RU">
              <a:solidFill>
                <a:srgbClr val="DF5327"/>
              </a:solidFill>
              <a:latin typeface="Arial" panose="020B0604020202020204" pitchFamily="34" charset="0"/>
            </a:endParaRPr>
          </a:p>
        </p:txBody>
      </p:sp>
      <p:sp>
        <p:nvSpPr>
          <p:cNvPr id="6" name="Footer Placeholder 5"/>
          <p:cNvSpPr>
            <a:spLocks noGrp="1"/>
          </p:cNvSpPr>
          <p:nvPr>
            <p:ph type="ftr" sz="quarter" idx="11"/>
          </p:nvPr>
        </p:nvSpPr>
        <p:spPr/>
        <p:txBody>
          <a:bodyPr/>
          <a:lstStyle/>
          <a:p>
            <a:pPr defTabSz="914400" eaLnBrk="0" fontAlgn="base" hangingPunct="0">
              <a:spcBef>
                <a:spcPct val="0"/>
              </a:spcBef>
              <a:spcAft>
                <a:spcPct val="0"/>
              </a:spcAft>
              <a:defRPr/>
            </a:pPr>
            <a:endParaRPr lang="ru-RU">
              <a:solidFill>
                <a:srgbClr val="DF5327"/>
              </a:solidFill>
              <a:latin typeface="Arial" panose="020B0604020202020204" pitchFamily="34" charset="0"/>
            </a:endParaRPr>
          </a:p>
        </p:txBody>
      </p:sp>
      <p:sp>
        <p:nvSpPr>
          <p:cNvPr id="7" name="Slide Number Placeholder 6"/>
          <p:cNvSpPr>
            <a:spLocks noGrp="1"/>
          </p:cNvSpPr>
          <p:nvPr>
            <p:ph type="sldNum" sz="quarter" idx="12"/>
          </p:nvPr>
        </p:nvSpPr>
        <p:spPr/>
        <p:txBody>
          <a:bodyPr/>
          <a:lstStyle/>
          <a:p>
            <a:pPr defTabSz="914400" eaLnBrk="0" fontAlgn="base" hangingPunct="0">
              <a:spcBef>
                <a:spcPct val="0"/>
              </a:spcBef>
              <a:spcAft>
                <a:spcPct val="0"/>
              </a:spcAft>
              <a:defRPr/>
            </a:pPr>
            <a:fld id="{072D034D-4258-4418-A7D1-DEB1ACB4079A}" type="slidenum">
              <a:rPr lang="ru-RU" altLang="ru-RU" smtClean="0">
                <a:solidFill>
                  <a:srgbClr val="DF5327"/>
                </a:solidFill>
                <a:latin typeface="Arial" panose="020B0604020202020204" pitchFamily="34" charset="0"/>
              </a:rPr>
              <a:pPr defTabSz="914400" eaLnBrk="0" fontAlgn="base" hangingPunct="0">
                <a:spcBef>
                  <a:spcPct val="0"/>
                </a:spcBef>
                <a:spcAft>
                  <a:spcPct val="0"/>
                </a:spcAft>
                <a:defRPr/>
              </a:pPr>
              <a:t>‹#›</a:t>
            </a:fld>
            <a:endParaRPr lang="ru-RU" altLang="ru-RU">
              <a:solidFill>
                <a:srgbClr val="DF5327"/>
              </a:solidFill>
              <a:latin typeface="Arial" panose="020B0604020202020204" pitchFamily="34" charset="0"/>
            </a:endParaRPr>
          </a:p>
        </p:txBody>
      </p:sp>
    </p:spTree>
    <p:extLst>
      <p:ext uri="{BB962C8B-B14F-4D97-AF65-F5344CB8AC3E}">
        <p14:creationId xmlns:p14="http://schemas.microsoft.com/office/powerpoint/2010/main" val="4200170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pPr defTabSz="914400" eaLnBrk="0" fontAlgn="base" hangingPunct="0">
              <a:spcBef>
                <a:spcPct val="0"/>
              </a:spcBef>
              <a:spcAft>
                <a:spcPct val="0"/>
              </a:spcAft>
              <a:defRPr/>
            </a:pPr>
            <a:fld id="{861EF6BD-D100-4B69-B186-9681942ED582}" type="datetimeFigureOut">
              <a:rPr lang="ru-RU" smtClean="0">
                <a:solidFill>
                  <a:srgbClr val="DF5327"/>
                </a:solidFill>
                <a:latin typeface="Arial" panose="020B0604020202020204" pitchFamily="34" charset="0"/>
              </a:rPr>
              <a:pPr defTabSz="914400" eaLnBrk="0" fontAlgn="base" hangingPunct="0">
                <a:spcBef>
                  <a:spcPct val="0"/>
                </a:spcBef>
                <a:spcAft>
                  <a:spcPct val="0"/>
                </a:spcAft>
                <a:defRPr/>
              </a:pPr>
              <a:t>25.09.2022</a:t>
            </a:fld>
            <a:endParaRPr lang="ru-RU">
              <a:solidFill>
                <a:srgbClr val="DF5327"/>
              </a:solidFill>
              <a:latin typeface="Arial" panose="020B0604020202020204" pitchFamily="34" charset="0"/>
            </a:endParaRPr>
          </a:p>
        </p:txBody>
      </p:sp>
      <p:sp>
        <p:nvSpPr>
          <p:cNvPr id="8" name="Footer Placeholder 7"/>
          <p:cNvSpPr>
            <a:spLocks noGrp="1"/>
          </p:cNvSpPr>
          <p:nvPr>
            <p:ph type="ftr" sz="quarter" idx="11"/>
          </p:nvPr>
        </p:nvSpPr>
        <p:spPr/>
        <p:txBody>
          <a:bodyPr/>
          <a:lstStyle/>
          <a:p>
            <a:pPr defTabSz="914400" eaLnBrk="0" fontAlgn="base" hangingPunct="0">
              <a:spcBef>
                <a:spcPct val="0"/>
              </a:spcBef>
              <a:spcAft>
                <a:spcPct val="0"/>
              </a:spcAft>
              <a:defRPr/>
            </a:pPr>
            <a:endParaRPr lang="ru-RU">
              <a:solidFill>
                <a:srgbClr val="DF5327"/>
              </a:solidFill>
              <a:latin typeface="Arial" panose="020B0604020202020204" pitchFamily="34" charset="0"/>
            </a:endParaRPr>
          </a:p>
        </p:txBody>
      </p:sp>
      <p:sp>
        <p:nvSpPr>
          <p:cNvPr id="9" name="Slide Number Placeholder 8"/>
          <p:cNvSpPr>
            <a:spLocks noGrp="1"/>
          </p:cNvSpPr>
          <p:nvPr>
            <p:ph type="sldNum" sz="quarter" idx="12"/>
          </p:nvPr>
        </p:nvSpPr>
        <p:spPr/>
        <p:txBody>
          <a:bodyPr/>
          <a:lstStyle/>
          <a:p>
            <a:pPr defTabSz="914400" eaLnBrk="0" fontAlgn="base" hangingPunct="0">
              <a:spcBef>
                <a:spcPct val="0"/>
              </a:spcBef>
              <a:spcAft>
                <a:spcPct val="0"/>
              </a:spcAft>
              <a:defRPr/>
            </a:pPr>
            <a:fld id="{EAAEB370-89AE-4987-9116-7C57E64C08C7}" type="slidenum">
              <a:rPr lang="ru-RU" altLang="ru-RU" smtClean="0">
                <a:solidFill>
                  <a:srgbClr val="DF5327"/>
                </a:solidFill>
                <a:latin typeface="Arial" panose="020B0604020202020204" pitchFamily="34" charset="0"/>
              </a:rPr>
              <a:pPr defTabSz="914400" eaLnBrk="0" fontAlgn="base" hangingPunct="0">
                <a:spcBef>
                  <a:spcPct val="0"/>
                </a:spcBef>
                <a:spcAft>
                  <a:spcPct val="0"/>
                </a:spcAft>
                <a:defRPr/>
              </a:pPr>
              <a:t>‹#›</a:t>
            </a:fld>
            <a:endParaRPr lang="ru-RU" altLang="ru-RU">
              <a:solidFill>
                <a:srgbClr val="DF5327"/>
              </a:solidFill>
              <a:latin typeface="Arial" panose="020B0604020202020204" pitchFamily="34" charset="0"/>
            </a:endParaRPr>
          </a:p>
        </p:txBody>
      </p:sp>
    </p:spTree>
    <p:extLst>
      <p:ext uri="{BB962C8B-B14F-4D97-AF65-F5344CB8AC3E}">
        <p14:creationId xmlns:p14="http://schemas.microsoft.com/office/powerpoint/2010/main" val="2489478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pPr defTabSz="914400" eaLnBrk="0" fontAlgn="base" hangingPunct="0">
              <a:spcBef>
                <a:spcPct val="0"/>
              </a:spcBef>
              <a:spcAft>
                <a:spcPct val="0"/>
              </a:spcAft>
              <a:defRPr/>
            </a:pPr>
            <a:fld id="{627FADE7-4971-4258-BD56-EB590B7219AC}" type="datetimeFigureOut">
              <a:rPr lang="ru-RU" smtClean="0">
                <a:solidFill>
                  <a:srgbClr val="DF5327"/>
                </a:solidFill>
                <a:latin typeface="Arial" panose="020B0604020202020204" pitchFamily="34" charset="0"/>
              </a:rPr>
              <a:pPr defTabSz="914400" eaLnBrk="0" fontAlgn="base" hangingPunct="0">
                <a:spcBef>
                  <a:spcPct val="0"/>
                </a:spcBef>
                <a:spcAft>
                  <a:spcPct val="0"/>
                </a:spcAft>
                <a:defRPr/>
              </a:pPr>
              <a:t>25.09.2022</a:t>
            </a:fld>
            <a:endParaRPr lang="ru-RU">
              <a:solidFill>
                <a:srgbClr val="DF5327"/>
              </a:solidFill>
              <a:latin typeface="Arial" panose="020B0604020202020204" pitchFamily="34" charset="0"/>
            </a:endParaRPr>
          </a:p>
        </p:txBody>
      </p:sp>
      <p:sp>
        <p:nvSpPr>
          <p:cNvPr id="4" name="Footer Placeholder 3"/>
          <p:cNvSpPr>
            <a:spLocks noGrp="1"/>
          </p:cNvSpPr>
          <p:nvPr>
            <p:ph type="ftr" sz="quarter" idx="11"/>
          </p:nvPr>
        </p:nvSpPr>
        <p:spPr/>
        <p:txBody>
          <a:bodyPr/>
          <a:lstStyle/>
          <a:p>
            <a:pPr defTabSz="914400" eaLnBrk="0" fontAlgn="base" hangingPunct="0">
              <a:spcBef>
                <a:spcPct val="0"/>
              </a:spcBef>
              <a:spcAft>
                <a:spcPct val="0"/>
              </a:spcAft>
              <a:defRPr/>
            </a:pPr>
            <a:endParaRPr lang="ru-RU">
              <a:solidFill>
                <a:srgbClr val="DF5327"/>
              </a:solidFill>
              <a:latin typeface="Arial" panose="020B0604020202020204" pitchFamily="34" charset="0"/>
            </a:endParaRPr>
          </a:p>
        </p:txBody>
      </p:sp>
      <p:sp>
        <p:nvSpPr>
          <p:cNvPr id="5" name="Slide Number Placeholder 4"/>
          <p:cNvSpPr>
            <a:spLocks noGrp="1"/>
          </p:cNvSpPr>
          <p:nvPr>
            <p:ph type="sldNum" sz="quarter" idx="12"/>
          </p:nvPr>
        </p:nvSpPr>
        <p:spPr/>
        <p:txBody>
          <a:bodyPr/>
          <a:lstStyle/>
          <a:p>
            <a:pPr defTabSz="914400" eaLnBrk="0" fontAlgn="base" hangingPunct="0">
              <a:spcBef>
                <a:spcPct val="0"/>
              </a:spcBef>
              <a:spcAft>
                <a:spcPct val="0"/>
              </a:spcAft>
              <a:defRPr/>
            </a:pPr>
            <a:fld id="{654900A9-4C1C-4C33-9E4B-7C56B1D09C48}" type="slidenum">
              <a:rPr lang="ru-RU" altLang="ru-RU" smtClean="0">
                <a:solidFill>
                  <a:srgbClr val="DF5327"/>
                </a:solidFill>
                <a:latin typeface="Arial" panose="020B0604020202020204" pitchFamily="34" charset="0"/>
              </a:rPr>
              <a:pPr defTabSz="914400" eaLnBrk="0" fontAlgn="base" hangingPunct="0">
                <a:spcBef>
                  <a:spcPct val="0"/>
                </a:spcBef>
                <a:spcAft>
                  <a:spcPct val="0"/>
                </a:spcAft>
                <a:defRPr/>
              </a:pPr>
              <a:t>‹#›</a:t>
            </a:fld>
            <a:endParaRPr lang="ru-RU" altLang="ru-RU">
              <a:solidFill>
                <a:srgbClr val="DF5327"/>
              </a:solidFill>
              <a:latin typeface="Arial" panose="020B0604020202020204" pitchFamily="34" charset="0"/>
            </a:endParaRPr>
          </a:p>
        </p:txBody>
      </p:sp>
    </p:spTree>
    <p:extLst>
      <p:ext uri="{BB962C8B-B14F-4D97-AF65-F5344CB8AC3E}">
        <p14:creationId xmlns:p14="http://schemas.microsoft.com/office/powerpoint/2010/main" val="2237825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eaLnBrk="0" fontAlgn="base" hangingPunct="0">
              <a:spcBef>
                <a:spcPct val="0"/>
              </a:spcBef>
              <a:spcAft>
                <a:spcPct val="0"/>
              </a:spcAft>
              <a:defRPr/>
            </a:pPr>
            <a:fld id="{01AB74E9-D53E-4475-9901-B957144D9B1F}" type="datetimeFigureOut">
              <a:rPr lang="ru-RU" smtClean="0">
                <a:solidFill>
                  <a:srgbClr val="DF5327"/>
                </a:solidFill>
                <a:latin typeface="Arial" panose="020B0604020202020204" pitchFamily="34" charset="0"/>
              </a:rPr>
              <a:pPr defTabSz="914400" eaLnBrk="0" fontAlgn="base" hangingPunct="0">
                <a:spcBef>
                  <a:spcPct val="0"/>
                </a:spcBef>
                <a:spcAft>
                  <a:spcPct val="0"/>
                </a:spcAft>
                <a:defRPr/>
              </a:pPr>
              <a:t>25.09.2022</a:t>
            </a:fld>
            <a:endParaRPr lang="ru-RU">
              <a:solidFill>
                <a:srgbClr val="DF5327"/>
              </a:solidFill>
              <a:latin typeface="Arial" panose="020B0604020202020204" pitchFamily="34" charset="0"/>
            </a:endParaRPr>
          </a:p>
        </p:txBody>
      </p:sp>
      <p:sp>
        <p:nvSpPr>
          <p:cNvPr id="3" name="Footer Placeholder 2"/>
          <p:cNvSpPr>
            <a:spLocks noGrp="1"/>
          </p:cNvSpPr>
          <p:nvPr>
            <p:ph type="ftr" sz="quarter" idx="11"/>
          </p:nvPr>
        </p:nvSpPr>
        <p:spPr/>
        <p:txBody>
          <a:bodyPr/>
          <a:lstStyle/>
          <a:p>
            <a:pPr defTabSz="914400" eaLnBrk="0" fontAlgn="base" hangingPunct="0">
              <a:spcBef>
                <a:spcPct val="0"/>
              </a:spcBef>
              <a:spcAft>
                <a:spcPct val="0"/>
              </a:spcAft>
              <a:defRPr/>
            </a:pPr>
            <a:endParaRPr lang="ru-RU">
              <a:solidFill>
                <a:srgbClr val="DF5327"/>
              </a:solidFill>
              <a:latin typeface="Arial" panose="020B0604020202020204" pitchFamily="34" charset="0"/>
            </a:endParaRPr>
          </a:p>
        </p:txBody>
      </p:sp>
      <p:sp>
        <p:nvSpPr>
          <p:cNvPr id="4" name="Slide Number Placeholder 3"/>
          <p:cNvSpPr>
            <a:spLocks noGrp="1"/>
          </p:cNvSpPr>
          <p:nvPr>
            <p:ph type="sldNum" sz="quarter" idx="12"/>
          </p:nvPr>
        </p:nvSpPr>
        <p:spPr/>
        <p:txBody>
          <a:bodyPr/>
          <a:lstStyle/>
          <a:p>
            <a:pPr defTabSz="914400" eaLnBrk="0" fontAlgn="base" hangingPunct="0">
              <a:spcBef>
                <a:spcPct val="0"/>
              </a:spcBef>
              <a:spcAft>
                <a:spcPct val="0"/>
              </a:spcAft>
              <a:defRPr/>
            </a:pPr>
            <a:fld id="{12AF10B3-1E6B-4C69-8AB4-08383790706B}" type="slidenum">
              <a:rPr lang="ru-RU" altLang="ru-RU" smtClean="0">
                <a:solidFill>
                  <a:srgbClr val="DF5327"/>
                </a:solidFill>
                <a:latin typeface="Arial" panose="020B0604020202020204" pitchFamily="34" charset="0"/>
              </a:rPr>
              <a:pPr defTabSz="914400" eaLnBrk="0" fontAlgn="base" hangingPunct="0">
                <a:spcBef>
                  <a:spcPct val="0"/>
                </a:spcBef>
                <a:spcAft>
                  <a:spcPct val="0"/>
                </a:spcAft>
                <a:defRPr/>
              </a:pPr>
              <a:t>‹#›</a:t>
            </a:fld>
            <a:endParaRPr lang="ru-RU" altLang="ru-RU">
              <a:solidFill>
                <a:srgbClr val="DF5327"/>
              </a:solidFill>
              <a:latin typeface="Arial" panose="020B0604020202020204" pitchFamily="34" charset="0"/>
            </a:endParaRPr>
          </a:p>
        </p:txBody>
      </p:sp>
    </p:spTree>
    <p:extLst>
      <p:ext uri="{BB962C8B-B14F-4D97-AF65-F5344CB8AC3E}">
        <p14:creationId xmlns:p14="http://schemas.microsoft.com/office/powerpoint/2010/main" val="300447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ru-RU" smtClean="0"/>
              <a:t>Образец заголовка</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defTabSz="914400" eaLnBrk="0" fontAlgn="base" hangingPunct="0">
              <a:spcBef>
                <a:spcPct val="0"/>
              </a:spcBef>
              <a:spcAft>
                <a:spcPct val="0"/>
              </a:spcAft>
              <a:defRPr/>
            </a:pPr>
            <a:fld id="{F031467F-1AEC-4798-AE63-6D51E621DAC4}" type="datetimeFigureOut">
              <a:rPr lang="ru-RU" smtClean="0">
                <a:solidFill>
                  <a:srgbClr val="DF5327"/>
                </a:solidFill>
                <a:latin typeface="Arial" panose="020B0604020202020204" pitchFamily="34" charset="0"/>
              </a:rPr>
              <a:pPr defTabSz="914400" eaLnBrk="0" fontAlgn="base" hangingPunct="0">
                <a:spcBef>
                  <a:spcPct val="0"/>
                </a:spcBef>
                <a:spcAft>
                  <a:spcPct val="0"/>
                </a:spcAft>
                <a:defRPr/>
              </a:pPr>
              <a:t>25.09.2022</a:t>
            </a:fld>
            <a:endParaRPr lang="ru-RU">
              <a:solidFill>
                <a:srgbClr val="DF5327"/>
              </a:solidFill>
              <a:latin typeface="Arial" panose="020B0604020202020204" pitchFamily="34" charset="0"/>
            </a:endParaRPr>
          </a:p>
        </p:txBody>
      </p:sp>
      <p:sp>
        <p:nvSpPr>
          <p:cNvPr id="6" name="Footer Placeholder 5"/>
          <p:cNvSpPr>
            <a:spLocks noGrp="1"/>
          </p:cNvSpPr>
          <p:nvPr>
            <p:ph type="ftr" sz="quarter" idx="11"/>
          </p:nvPr>
        </p:nvSpPr>
        <p:spPr/>
        <p:txBody>
          <a:bodyPr/>
          <a:lstStyle/>
          <a:p>
            <a:pPr defTabSz="914400" eaLnBrk="0" fontAlgn="base" hangingPunct="0">
              <a:spcBef>
                <a:spcPct val="0"/>
              </a:spcBef>
              <a:spcAft>
                <a:spcPct val="0"/>
              </a:spcAft>
              <a:defRPr/>
            </a:pPr>
            <a:endParaRPr lang="ru-RU">
              <a:solidFill>
                <a:srgbClr val="DF5327"/>
              </a:solidFill>
              <a:latin typeface="Arial" panose="020B0604020202020204" pitchFamily="34" charset="0"/>
            </a:endParaRPr>
          </a:p>
        </p:txBody>
      </p:sp>
      <p:sp>
        <p:nvSpPr>
          <p:cNvPr id="7" name="Slide Number Placeholder 6"/>
          <p:cNvSpPr>
            <a:spLocks noGrp="1"/>
          </p:cNvSpPr>
          <p:nvPr>
            <p:ph type="sldNum" sz="quarter" idx="12"/>
          </p:nvPr>
        </p:nvSpPr>
        <p:spPr/>
        <p:txBody>
          <a:bodyPr/>
          <a:lstStyle/>
          <a:p>
            <a:pPr defTabSz="914400" eaLnBrk="0" fontAlgn="base" hangingPunct="0">
              <a:spcBef>
                <a:spcPct val="0"/>
              </a:spcBef>
              <a:spcAft>
                <a:spcPct val="0"/>
              </a:spcAft>
              <a:defRPr/>
            </a:pPr>
            <a:fld id="{533EA646-3691-4F18-B0FE-A8BB6A5BB08F}" type="slidenum">
              <a:rPr lang="ru-RU" altLang="ru-RU" smtClean="0">
                <a:solidFill>
                  <a:srgbClr val="DF5327"/>
                </a:solidFill>
                <a:latin typeface="Arial" panose="020B0604020202020204" pitchFamily="34" charset="0"/>
              </a:rPr>
              <a:pPr defTabSz="914400" eaLnBrk="0" fontAlgn="base" hangingPunct="0">
                <a:spcBef>
                  <a:spcPct val="0"/>
                </a:spcBef>
                <a:spcAft>
                  <a:spcPct val="0"/>
                </a:spcAft>
                <a:defRPr/>
              </a:pPr>
              <a:t>‹#›</a:t>
            </a:fld>
            <a:endParaRPr lang="ru-RU" altLang="ru-RU">
              <a:solidFill>
                <a:srgbClr val="DF5327"/>
              </a:solidFill>
              <a:latin typeface="Arial" panose="020B0604020202020204" pitchFamily="34" charset="0"/>
            </a:endParaRPr>
          </a:p>
        </p:txBody>
      </p:sp>
    </p:spTree>
    <p:extLst>
      <p:ext uri="{BB962C8B-B14F-4D97-AF65-F5344CB8AC3E}">
        <p14:creationId xmlns:p14="http://schemas.microsoft.com/office/powerpoint/2010/main" val="1507441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defTabSz="914400" eaLnBrk="0" fontAlgn="base" hangingPunct="0">
              <a:spcBef>
                <a:spcPct val="0"/>
              </a:spcBef>
              <a:spcAft>
                <a:spcPct val="0"/>
              </a:spcAft>
              <a:defRPr/>
            </a:pPr>
            <a:fld id="{98782F45-7E50-4E05-AEDB-AE748F6A426E}" type="datetimeFigureOut">
              <a:rPr lang="ru-RU" smtClean="0">
                <a:solidFill>
                  <a:srgbClr val="DF5327"/>
                </a:solidFill>
                <a:latin typeface="Arial" panose="020B0604020202020204" pitchFamily="34" charset="0"/>
              </a:rPr>
              <a:pPr defTabSz="914400" eaLnBrk="0" fontAlgn="base" hangingPunct="0">
                <a:spcBef>
                  <a:spcPct val="0"/>
                </a:spcBef>
                <a:spcAft>
                  <a:spcPct val="0"/>
                </a:spcAft>
                <a:defRPr/>
              </a:pPr>
              <a:t>25.09.2022</a:t>
            </a:fld>
            <a:endParaRPr lang="ru-RU">
              <a:solidFill>
                <a:srgbClr val="DF5327"/>
              </a:solidFill>
              <a:latin typeface="Arial" panose="020B0604020202020204" pitchFamily="34" charset="0"/>
            </a:endParaRPr>
          </a:p>
        </p:txBody>
      </p:sp>
      <p:sp>
        <p:nvSpPr>
          <p:cNvPr id="6" name="Footer Placeholder 5"/>
          <p:cNvSpPr>
            <a:spLocks noGrp="1"/>
          </p:cNvSpPr>
          <p:nvPr>
            <p:ph type="ftr" sz="quarter" idx="11"/>
          </p:nvPr>
        </p:nvSpPr>
        <p:spPr/>
        <p:txBody>
          <a:bodyPr/>
          <a:lstStyle/>
          <a:p>
            <a:pPr defTabSz="914400" eaLnBrk="0" fontAlgn="base" hangingPunct="0">
              <a:spcBef>
                <a:spcPct val="0"/>
              </a:spcBef>
              <a:spcAft>
                <a:spcPct val="0"/>
              </a:spcAft>
              <a:defRPr/>
            </a:pPr>
            <a:endParaRPr lang="ru-RU">
              <a:solidFill>
                <a:srgbClr val="DF5327"/>
              </a:solidFill>
              <a:latin typeface="Arial" panose="020B0604020202020204" pitchFamily="34" charset="0"/>
            </a:endParaRPr>
          </a:p>
        </p:txBody>
      </p:sp>
      <p:sp>
        <p:nvSpPr>
          <p:cNvPr id="7" name="Slide Number Placeholder 6"/>
          <p:cNvSpPr>
            <a:spLocks noGrp="1"/>
          </p:cNvSpPr>
          <p:nvPr>
            <p:ph type="sldNum" sz="quarter" idx="12"/>
          </p:nvPr>
        </p:nvSpPr>
        <p:spPr/>
        <p:txBody>
          <a:bodyPr/>
          <a:lstStyle/>
          <a:p>
            <a:pPr defTabSz="914400" eaLnBrk="0" fontAlgn="base" hangingPunct="0">
              <a:spcBef>
                <a:spcPct val="0"/>
              </a:spcBef>
              <a:spcAft>
                <a:spcPct val="0"/>
              </a:spcAft>
              <a:defRPr/>
            </a:pPr>
            <a:fld id="{750DE547-209B-4A47-9C09-2E74384BEE23}" type="slidenum">
              <a:rPr lang="ru-RU" altLang="ru-RU" smtClean="0">
                <a:solidFill>
                  <a:srgbClr val="DF5327"/>
                </a:solidFill>
                <a:latin typeface="Arial" panose="020B0604020202020204" pitchFamily="34" charset="0"/>
              </a:rPr>
              <a:pPr defTabSz="914400" eaLnBrk="0" fontAlgn="base" hangingPunct="0">
                <a:spcBef>
                  <a:spcPct val="0"/>
                </a:spcBef>
                <a:spcAft>
                  <a:spcPct val="0"/>
                </a:spcAft>
                <a:defRPr/>
              </a:pPr>
              <a:t>‹#›</a:t>
            </a:fld>
            <a:endParaRPr lang="ru-RU" altLang="ru-RU">
              <a:solidFill>
                <a:srgbClr val="DF5327"/>
              </a:solidFill>
              <a:latin typeface="Arial" panose="020B0604020202020204" pitchFamily="34" charset="0"/>
            </a:endParaRPr>
          </a:p>
        </p:txBody>
      </p:sp>
    </p:spTree>
    <p:extLst>
      <p:ext uri="{BB962C8B-B14F-4D97-AF65-F5344CB8AC3E}">
        <p14:creationId xmlns:p14="http://schemas.microsoft.com/office/powerpoint/2010/main" val="2686794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48A87A34-81AB-432B-8DAE-1953F412C126}" type="datetimeFigureOut">
              <a:rPr lang="en-US" smtClean="0"/>
              <a:pPr/>
              <a:t>9/25/2022</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52539775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un9-30.userapi.com/impg/ZPve78mkdetF055BGXf83NiIN_D8JsESX5GxIg/2bT6-48H6Cg.jpg?size=1280x733&amp;quality=95&amp;sign=1b44680c8a8ab331b1e60364c9470cd1&amp;type=album"/>
          <p:cNvPicPr>
            <a:picLocks noChangeAspect="1" noChangeArrowheads="1"/>
          </p:cNvPicPr>
          <p:nvPr/>
        </p:nvPicPr>
        <p:blipFill rotWithShape="1">
          <a:blip r:embed="rId2">
            <a:extLst>
              <a:ext uri="{28A0092B-C50C-407E-A947-70E740481C1C}">
                <a14:useLocalDpi xmlns:a14="http://schemas.microsoft.com/office/drawing/2010/main" val="0"/>
              </a:ext>
            </a:extLst>
          </a:blip>
          <a:srcRect t="72418"/>
          <a:stretch/>
        </p:blipFill>
        <p:spPr bwMode="auto">
          <a:xfrm>
            <a:off x="1847529" y="836713"/>
            <a:ext cx="8502025" cy="15510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un9-30.userapi.com/impg/ZPve78mkdetF055BGXf83NiIN_D8JsESX5GxIg/2bT6-48H6Cg.jpg?size=1280x733&amp;quality=95&amp;sign=1b44680c8a8ab331b1e60364c9470cd1&amp;type=album"/>
          <p:cNvPicPr>
            <a:picLocks noChangeAspect="1" noChangeArrowheads="1"/>
          </p:cNvPicPr>
          <p:nvPr/>
        </p:nvPicPr>
        <p:blipFill rotWithShape="1">
          <a:blip r:embed="rId2">
            <a:extLst>
              <a:ext uri="{28A0092B-C50C-407E-A947-70E740481C1C}">
                <a14:useLocalDpi xmlns:a14="http://schemas.microsoft.com/office/drawing/2010/main" val="0"/>
              </a:ext>
            </a:extLst>
          </a:blip>
          <a:srcRect l="78467" t="2647" r="5761" b="69234"/>
          <a:stretch/>
        </p:blipFill>
        <p:spPr bwMode="auto">
          <a:xfrm>
            <a:off x="4154324" y="2276872"/>
            <a:ext cx="3888432" cy="3970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7891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166910" y="2143117"/>
            <a:ext cx="7358114" cy="461665"/>
          </a:xfrm>
          <a:prstGeom prst="rect">
            <a:avLst/>
          </a:prstGeom>
        </p:spPr>
        <p:txBody>
          <a:bodyPr wrap="square">
            <a:spAutoFit/>
          </a:bodyPr>
          <a:lstStyle/>
          <a:p>
            <a:pPr defTabSz="914400"/>
            <a:endParaRPr lang="ru-RU" sz="2400" dirty="0">
              <a:solidFill>
                <a:prstClr val="black"/>
              </a:solidFill>
              <a:latin typeface="Calibri"/>
            </a:endParaRPr>
          </a:p>
        </p:txBody>
      </p:sp>
      <p:sp>
        <p:nvSpPr>
          <p:cNvPr id="5" name="Прямоугольник 4"/>
          <p:cNvSpPr/>
          <p:nvPr/>
        </p:nvSpPr>
        <p:spPr>
          <a:xfrm>
            <a:off x="1809720" y="214291"/>
            <a:ext cx="8572560" cy="6370975"/>
          </a:xfrm>
          <a:prstGeom prst="rect">
            <a:avLst/>
          </a:prstGeom>
        </p:spPr>
        <p:txBody>
          <a:bodyPr wrap="square">
            <a:spAutoFit/>
          </a:bodyPr>
          <a:lstStyle/>
          <a:p>
            <a:pPr algn="ctr" defTabSz="914400"/>
            <a:r>
              <a:rPr lang="ru-RU" sz="2400" i="1" dirty="0">
                <a:solidFill>
                  <a:prstClr val="black"/>
                </a:solidFill>
                <a:latin typeface="Calibri"/>
              </a:rPr>
              <a:t>Мелкая моторика.</a:t>
            </a:r>
          </a:p>
          <a:p>
            <a:pPr algn="ctr" defTabSz="914400"/>
            <a:endParaRPr lang="ru-RU" sz="2400" i="1" dirty="0">
              <a:solidFill>
                <a:prstClr val="black"/>
              </a:solidFill>
              <a:latin typeface="Calibri"/>
            </a:endParaRPr>
          </a:p>
          <a:p>
            <a:pPr defTabSz="914400">
              <a:buFont typeface="Arial" pitchFamily="34" charset="0"/>
              <a:buChar char="•"/>
            </a:pPr>
            <a:r>
              <a:rPr lang="ru-RU" sz="2400" dirty="0">
                <a:solidFill>
                  <a:prstClr val="black"/>
                </a:solidFill>
                <a:latin typeface="Calibri"/>
              </a:rPr>
              <a:t>Правильно держать в руке ручку, карандаш, кисть и регулировать силу их нажима при письме и рисовании.</a:t>
            </a:r>
          </a:p>
          <a:p>
            <a:pPr defTabSz="914400">
              <a:buFont typeface="Arial" pitchFamily="34" charset="0"/>
              <a:buChar char="•"/>
            </a:pPr>
            <a:r>
              <a:rPr lang="ru-RU" sz="2400" dirty="0">
                <a:solidFill>
                  <a:prstClr val="black"/>
                </a:solidFill>
                <a:latin typeface="Calibri"/>
              </a:rPr>
              <a:t>Раскрашивать предметы и штриховать их, не выходя за контур.</a:t>
            </a:r>
          </a:p>
          <a:p>
            <a:pPr defTabSz="914400">
              <a:buFont typeface="Arial" pitchFamily="34" charset="0"/>
              <a:buChar char="•"/>
            </a:pPr>
            <a:r>
              <a:rPr lang="ru-RU" sz="2400" dirty="0">
                <a:solidFill>
                  <a:prstClr val="black"/>
                </a:solidFill>
                <a:latin typeface="Calibri"/>
              </a:rPr>
              <a:t>Вырезать ножницами по линии, нарисованной на бумаге.</a:t>
            </a:r>
          </a:p>
          <a:p>
            <a:pPr defTabSz="914400">
              <a:buFont typeface="Arial" pitchFamily="34" charset="0"/>
              <a:buChar char="•"/>
            </a:pPr>
            <a:r>
              <a:rPr lang="ru-RU" sz="2400" dirty="0">
                <a:solidFill>
                  <a:prstClr val="black"/>
                </a:solidFill>
                <a:latin typeface="Calibri"/>
              </a:rPr>
              <a:t>Выполнять аппликации.</a:t>
            </a:r>
          </a:p>
          <a:p>
            <a:pPr algn="ctr" defTabSz="914400"/>
            <a:r>
              <a:rPr lang="ru-RU" sz="2400" i="1" dirty="0">
                <a:solidFill>
                  <a:prstClr val="black"/>
                </a:solidFill>
                <a:latin typeface="Calibri"/>
              </a:rPr>
              <a:t>Речь.</a:t>
            </a:r>
          </a:p>
          <a:p>
            <a:pPr algn="ctr" defTabSz="914400"/>
            <a:endParaRPr lang="ru-RU" sz="2400" i="1" dirty="0">
              <a:solidFill>
                <a:prstClr val="black"/>
              </a:solidFill>
              <a:latin typeface="Calibri"/>
            </a:endParaRPr>
          </a:p>
          <a:p>
            <a:pPr defTabSz="914400">
              <a:buFont typeface="Arial" pitchFamily="34" charset="0"/>
              <a:buChar char="•"/>
            </a:pPr>
            <a:r>
              <a:rPr lang="ru-RU" sz="2400" dirty="0">
                <a:solidFill>
                  <a:prstClr val="black"/>
                </a:solidFill>
                <a:latin typeface="Calibri"/>
              </a:rPr>
              <a:t>Составлять предложения из нескольких слов, например, кошка, двор, идти, солнечный зайчик, играть.</a:t>
            </a:r>
          </a:p>
          <a:p>
            <a:pPr defTabSz="914400">
              <a:buFont typeface="Arial" pitchFamily="34" charset="0"/>
              <a:buChar char="•"/>
            </a:pPr>
            <a:r>
              <a:rPr lang="ru-RU" sz="2400" dirty="0">
                <a:solidFill>
                  <a:prstClr val="black"/>
                </a:solidFill>
                <a:latin typeface="Calibri"/>
              </a:rPr>
              <a:t>Узнавать и называть сказку, загадку, стихотворение.</a:t>
            </a:r>
          </a:p>
          <a:p>
            <a:pPr defTabSz="914400">
              <a:buFont typeface="Arial" pitchFamily="34" charset="0"/>
              <a:buChar char="•"/>
            </a:pPr>
            <a:r>
              <a:rPr lang="ru-RU" sz="2400" dirty="0">
                <a:solidFill>
                  <a:prstClr val="black"/>
                </a:solidFill>
                <a:latin typeface="Calibri"/>
              </a:rPr>
              <a:t>Составлять связный рассказ по серии из 4-5 сюжетных картинок.</a:t>
            </a:r>
          </a:p>
          <a:p>
            <a:pPr defTabSz="914400">
              <a:buFont typeface="Arial" pitchFamily="34" charset="0"/>
              <a:buChar char="•"/>
            </a:pPr>
            <a:r>
              <a:rPr lang="ru-RU" sz="2400" dirty="0">
                <a:solidFill>
                  <a:prstClr val="black"/>
                </a:solidFill>
                <a:latin typeface="Calibri"/>
              </a:rPr>
              <a:t>Слушать чтение, рассказ взрослого, отвечать на элементарные вопросы по содержанию текста и иллюстрации.</a:t>
            </a:r>
          </a:p>
          <a:p>
            <a:pPr defTabSz="914400">
              <a:buFont typeface="Arial" pitchFamily="34" charset="0"/>
              <a:buChar char="•"/>
            </a:pPr>
            <a:r>
              <a:rPr lang="ru-RU" sz="2400" dirty="0">
                <a:solidFill>
                  <a:prstClr val="black"/>
                </a:solidFill>
                <a:latin typeface="Calibri"/>
              </a:rPr>
              <a:t>Различать в словах звуки.</a:t>
            </a:r>
            <a:endParaRPr lang="ru-RU" sz="2400" dirty="0">
              <a:solidFill>
                <a:prstClr val="black"/>
              </a:solidFill>
              <a:latin typeface="Calibri"/>
            </a:endParaRPr>
          </a:p>
        </p:txBody>
      </p:sp>
    </p:spTree>
    <p:extLst>
      <p:ext uri="{BB962C8B-B14F-4D97-AF65-F5344CB8AC3E}">
        <p14:creationId xmlns:p14="http://schemas.microsoft.com/office/powerpoint/2010/main" val="16911355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166910" y="2143117"/>
            <a:ext cx="7358114" cy="461665"/>
          </a:xfrm>
          <a:prstGeom prst="rect">
            <a:avLst/>
          </a:prstGeom>
        </p:spPr>
        <p:txBody>
          <a:bodyPr wrap="square">
            <a:spAutoFit/>
          </a:bodyPr>
          <a:lstStyle/>
          <a:p>
            <a:pPr defTabSz="914400"/>
            <a:endParaRPr lang="ru-RU" sz="2400" dirty="0">
              <a:solidFill>
                <a:prstClr val="black"/>
              </a:solidFill>
              <a:latin typeface="Calibri"/>
            </a:endParaRPr>
          </a:p>
        </p:txBody>
      </p:sp>
      <p:sp>
        <p:nvSpPr>
          <p:cNvPr id="5" name="Прямоугольник 4"/>
          <p:cNvSpPr/>
          <p:nvPr/>
        </p:nvSpPr>
        <p:spPr>
          <a:xfrm>
            <a:off x="1881158" y="285728"/>
            <a:ext cx="8501122" cy="3046988"/>
          </a:xfrm>
          <a:prstGeom prst="rect">
            <a:avLst/>
          </a:prstGeom>
        </p:spPr>
        <p:txBody>
          <a:bodyPr wrap="square">
            <a:spAutoFit/>
          </a:bodyPr>
          <a:lstStyle/>
          <a:p>
            <a:pPr algn="ctr" defTabSz="914400"/>
            <a:r>
              <a:rPr lang="ru-RU" sz="2400" i="1" dirty="0">
                <a:solidFill>
                  <a:prstClr val="black"/>
                </a:solidFill>
                <a:latin typeface="Calibri"/>
              </a:rPr>
              <a:t>Окружающий мир.</a:t>
            </a:r>
          </a:p>
          <a:p>
            <a:pPr algn="ctr" defTabSz="914400"/>
            <a:endParaRPr lang="ru-RU" sz="2400" i="1" dirty="0">
              <a:solidFill>
                <a:prstClr val="black"/>
              </a:solidFill>
              <a:latin typeface="Calibri"/>
            </a:endParaRPr>
          </a:p>
          <a:p>
            <a:pPr defTabSz="914400">
              <a:buFont typeface="Arial" pitchFamily="34" charset="0"/>
              <a:buChar char="•"/>
            </a:pPr>
            <a:r>
              <a:rPr lang="ru-RU" sz="2400" dirty="0">
                <a:solidFill>
                  <a:prstClr val="black"/>
                </a:solidFill>
                <a:latin typeface="Calibri"/>
              </a:rPr>
              <a:t>Знать основные цвета, домашних и диких животных, птиц, деревья, грибы, цветы, овощи, фрукты и так далее.</a:t>
            </a:r>
          </a:p>
          <a:p>
            <a:pPr defTabSz="914400">
              <a:buFont typeface="Arial" pitchFamily="34" charset="0"/>
              <a:buChar char="•"/>
            </a:pPr>
            <a:r>
              <a:rPr lang="ru-RU" sz="2400" dirty="0">
                <a:solidFill>
                  <a:prstClr val="black"/>
                </a:solidFill>
                <a:latin typeface="Calibri"/>
              </a:rPr>
              <a:t>Называть времена года, явления природы, перелетных и зимующих птиц, месяцы, дни недели, свои фамилию, имя и отчество, имена своих родителей и место их работы, свой город, адрес, какие бывают профессии.</a:t>
            </a:r>
            <a:endParaRPr lang="ru-RU" sz="2400" dirty="0">
              <a:solidFill>
                <a:prstClr val="black"/>
              </a:solidFill>
              <a:latin typeface="Calibri"/>
            </a:endParaRPr>
          </a:p>
        </p:txBody>
      </p:sp>
    </p:spTree>
    <p:extLst>
      <p:ext uri="{BB962C8B-B14F-4D97-AF65-F5344CB8AC3E}">
        <p14:creationId xmlns:p14="http://schemas.microsoft.com/office/powerpoint/2010/main" val="41277514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87940" y="450475"/>
            <a:ext cx="7463406" cy="1938992"/>
          </a:xfrm>
          <a:prstGeom prst="rect">
            <a:avLst/>
          </a:prstGeom>
        </p:spPr>
        <p:txBody>
          <a:bodyPr wrap="square">
            <a:spAutoFit/>
          </a:bodyPr>
          <a:lstStyle/>
          <a:p>
            <a:r>
              <a:rPr lang="ru-RU" sz="2400" i="1" dirty="0" smtClean="0"/>
              <a:t>   «</a:t>
            </a:r>
            <a:r>
              <a:rPr lang="ru-RU" sz="2400" i="1" dirty="0"/>
              <a:t>Быть готовым к школе уже сегодня -</a:t>
            </a:r>
            <a:r>
              <a:rPr lang="ru-RU" sz="2400" dirty="0"/>
              <a:t/>
            </a:r>
            <a:br>
              <a:rPr lang="ru-RU" sz="2400" dirty="0"/>
            </a:br>
            <a:r>
              <a:rPr lang="ru-RU" sz="2400" i="1" dirty="0"/>
              <a:t>не значит уметь читать, писать и считать.</a:t>
            </a:r>
            <a:r>
              <a:rPr lang="ru-RU" sz="2400" dirty="0"/>
              <a:t/>
            </a:r>
            <a:br>
              <a:rPr lang="ru-RU" sz="2400" dirty="0"/>
            </a:br>
            <a:r>
              <a:rPr lang="ru-RU" sz="2400" dirty="0" smtClean="0"/>
              <a:t>   </a:t>
            </a:r>
            <a:r>
              <a:rPr lang="ru-RU" sz="2400" i="1" dirty="0" smtClean="0"/>
              <a:t>Быть </a:t>
            </a:r>
            <a:r>
              <a:rPr lang="ru-RU" sz="2400" i="1" dirty="0"/>
              <a:t>готовым к школе - значит быть</a:t>
            </a:r>
            <a:r>
              <a:rPr lang="ru-RU" sz="2400" dirty="0"/>
              <a:t/>
            </a:r>
            <a:br>
              <a:rPr lang="ru-RU" sz="2400" dirty="0"/>
            </a:br>
            <a:r>
              <a:rPr lang="ru-RU" sz="2400" i="1" dirty="0"/>
              <a:t>готовым всему этому научиться».</a:t>
            </a:r>
            <a:r>
              <a:rPr lang="ru-RU" sz="2400" dirty="0"/>
              <a:t/>
            </a:r>
            <a:br>
              <a:rPr lang="ru-RU" sz="2400" dirty="0"/>
            </a:br>
            <a:r>
              <a:rPr lang="ru-RU" sz="2400" dirty="0" smtClean="0"/>
              <a:t>                          Л</a:t>
            </a:r>
            <a:r>
              <a:rPr lang="ru-RU" sz="2400" dirty="0"/>
              <a:t>. А. </a:t>
            </a:r>
            <a:r>
              <a:rPr lang="ru-RU" sz="2400" dirty="0" err="1"/>
              <a:t>Венгер</a:t>
            </a:r>
            <a:r>
              <a:rPr lang="ru-RU" sz="2400" dirty="0"/>
              <a:t>, А. Л. </a:t>
            </a:r>
            <a:r>
              <a:rPr lang="ru-RU" sz="2400" dirty="0" err="1"/>
              <a:t>Венгер</a:t>
            </a:r>
            <a:r>
              <a:rPr lang="ru-RU" sz="2400" dirty="0"/>
              <a:t>. </a:t>
            </a:r>
          </a:p>
        </p:txBody>
      </p:sp>
      <p:sp>
        <p:nvSpPr>
          <p:cNvPr id="3" name="Прямоугольник 2"/>
          <p:cNvSpPr/>
          <p:nvPr/>
        </p:nvSpPr>
        <p:spPr>
          <a:xfrm>
            <a:off x="1672205" y="2389466"/>
            <a:ext cx="9225093" cy="3539430"/>
          </a:xfrm>
          <a:prstGeom prst="rect">
            <a:avLst/>
          </a:prstGeom>
        </p:spPr>
        <p:txBody>
          <a:bodyPr wrap="square">
            <a:spAutoFit/>
          </a:bodyPr>
          <a:lstStyle/>
          <a:p>
            <a:r>
              <a:rPr lang="ru-RU" sz="2800" dirty="0" smtClean="0"/>
              <a:t>   Для </a:t>
            </a:r>
            <a:r>
              <a:rPr lang="ru-RU" sz="2800" dirty="0"/>
              <a:t>того, чтобы ребёнок с радостью пошёл в школу, необходимо уделить особое внимание к подготовительному этапу в жизни дошкольника. Ведь готовность к школе – это не умение читать, писать или считать. Более важна - психологическая готовность.  </a:t>
            </a:r>
            <a:r>
              <a:rPr lang="ru-RU" sz="2800" dirty="0" smtClean="0"/>
              <a:t> </a:t>
            </a:r>
            <a:br>
              <a:rPr lang="ru-RU" sz="2800" dirty="0" smtClean="0"/>
            </a:br>
            <a:r>
              <a:rPr lang="ru-RU" sz="2800" dirty="0" smtClean="0"/>
              <a:t>    Особая </a:t>
            </a:r>
            <a:r>
              <a:rPr lang="ru-RU" sz="2800" dirty="0"/>
              <a:t>роль по подготовке детей к школьному обучению возлагается на родителей, для которых мы составили необходимые рекомендации.</a:t>
            </a:r>
          </a:p>
        </p:txBody>
      </p:sp>
    </p:spTree>
    <p:extLst>
      <p:ext uri="{BB962C8B-B14F-4D97-AF65-F5344CB8AC3E}">
        <p14:creationId xmlns:p14="http://schemas.microsoft.com/office/powerpoint/2010/main" val="32891628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22300" y="494437"/>
            <a:ext cx="10160000" cy="2677656"/>
          </a:xfrm>
          <a:prstGeom prst="rect">
            <a:avLst/>
          </a:prstGeom>
        </p:spPr>
        <p:txBody>
          <a:bodyPr wrap="square">
            <a:spAutoFit/>
          </a:bodyPr>
          <a:lstStyle/>
          <a:p>
            <a:r>
              <a:rPr lang="ru-RU" sz="2800" dirty="0" smtClean="0"/>
              <a:t>1. Организуйте </a:t>
            </a:r>
            <a:r>
              <a:rPr lang="ru-RU" sz="2800" dirty="0"/>
              <a:t>новый распорядок дня:</a:t>
            </a:r>
            <a:br>
              <a:rPr lang="ru-RU" sz="2800" dirty="0"/>
            </a:br>
            <a:r>
              <a:rPr lang="ru-RU" sz="2800" dirty="0"/>
              <a:t>   - Стабильный режим дня (одно время для отхода ко сну и время подъёма);</a:t>
            </a:r>
            <a:br>
              <a:rPr lang="ru-RU" sz="2800" dirty="0"/>
            </a:br>
            <a:r>
              <a:rPr lang="ru-RU" sz="2800" dirty="0"/>
              <a:t>   - Сбалансированное питание;</a:t>
            </a:r>
            <a:br>
              <a:rPr lang="ru-RU" sz="2800" dirty="0"/>
            </a:br>
            <a:r>
              <a:rPr lang="ru-RU" sz="2800" dirty="0"/>
              <a:t>   - Прогулки на свежем воздухе;</a:t>
            </a:r>
            <a:br>
              <a:rPr lang="ru-RU" sz="2800" dirty="0"/>
            </a:br>
            <a:r>
              <a:rPr lang="ru-RU" sz="2800" dirty="0"/>
              <a:t>   - Полноценный сон.</a:t>
            </a:r>
          </a:p>
        </p:txBody>
      </p:sp>
      <p:pic>
        <p:nvPicPr>
          <p:cNvPr id="2050" name="Picture 2" descr="https://avatars.mds.yandex.net/get-mpic/5239537/img_id5014431608010300170.jpeg/or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9175" y="1627187"/>
            <a:ext cx="4683125" cy="4683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4399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80096" y="-391825"/>
            <a:ext cx="11267404" cy="3108543"/>
          </a:xfrm>
          <a:prstGeom prst="rect">
            <a:avLst/>
          </a:prstGeom>
        </p:spPr>
        <p:txBody>
          <a:bodyPr wrap="square">
            <a:spAutoFit/>
          </a:bodyPr>
          <a:lstStyle/>
          <a:p>
            <a:r>
              <a:rPr lang="ru-RU" sz="2800" dirty="0"/>
              <a:t/>
            </a:r>
            <a:br>
              <a:rPr lang="ru-RU" sz="2800" dirty="0"/>
            </a:br>
            <a:endParaRPr lang="ru-RU" sz="2800" dirty="0" smtClean="0"/>
          </a:p>
          <a:p>
            <a:r>
              <a:rPr lang="ru-RU" sz="2800" dirty="0" smtClean="0"/>
              <a:t>2.  </a:t>
            </a:r>
            <a:r>
              <a:rPr lang="ru-RU" sz="2800" dirty="0" smtClean="0"/>
              <a:t>Не </a:t>
            </a:r>
            <a:r>
              <a:rPr lang="ru-RU" sz="2800" dirty="0"/>
              <a:t>перегружайте ребёнка! Не давайте задания, которые ребёнок не сможет выполнить. Не завышайте требования. Будьте терпеливы! И, если ребёнок отказывается выполнять задание, не доделав его до конца, сделайте перерыв. Устраивайте маленькие сюрпризы или праздники. </a:t>
            </a:r>
          </a:p>
        </p:txBody>
      </p:sp>
      <p:pic>
        <p:nvPicPr>
          <p:cNvPr id="3074" name="Picture 2" descr="https://psy-files.ru/wp-content/uploads/e/8/9/e89707c754c06eeb55bc4ef10087bd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2898" y="2540000"/>
            <a:ext cx="5641799" cy="376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260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90600" y="605135"/>
            <a:ext cx="10071100" cy="954107"/>
          </a:xfrm>
          <a:prstGeom prst="rect">
            <a:avLst/>
          </a:prstGeom>
        </p:spPr>
        <p:txBody>
          <a:bodyPr wrap="square">
            <a:spAutoFit/>
          </a:bodyPr>
          <a:lstStyle/>
          <a:p>
            <a:r>
              <a:rPr lang="ru-RU" sz="2800" dirty="0"/>
              <a:t>3.   Будьте терпеливы! Предоставляйте право на ошибку. Ребёнок имеет право ошибаться. Это свойственно всем людям. </a:t>
            </a:r>
          </a:p>
        </p:txBody>
      </p:sp>
      <p:pic>
        <p:nvPicPr>
          <p:cNvPr id="4098" name="Picture 2" descr="https://just-interes.ru/wp-content/uploads/2019/05/shutterstock_937959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6087" y="1891332"/>
            <a:ext cx="6080125" cy="4055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5522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3401" y="0"/>
            <a:ext cx="10726024" cy="2677656"/>
          </a:xfrm>
          <a:prstGeom prst="rect">
            <a:avLst/>
          </a:prstGeom>
        </p:spPr>
        <p:txBody>
          <a:bodyPr wrap="square">
            <a:spAutoFit/>
          </a:bodyPr>
          <a:lstStyle/>
          <a:p>
            <a:r>
              <a:rPr lang="ru-RU" sz="2800" dirty="0"/>
              <a:t/>
            </a:r>
            <a:br>
              <a:rPr lang="ru-RU" sz="2800" dirty="0"/>
            </a:br>
            <a:r>
              <a:rPr lang="ru-RU" sz="2800" dirty="0"/>
              <a:t>4</a:t>
            </a:r>
            <a:r>
              <a:rPr lang="ru-RU" sz="2800" dirty="0" smtClean="0"/>
              <a:t>.    </a:t>
            </a:r>
            <a:r>
              <a:rPr lang="ru-RU" sz="2800" dirty="0"/>
              <a:t>Не пугайте школой и не делайте акцент на оценках! Ребёнок не должен бояться получить «плохую» оценку, нужно уметь правильно мотивировать ребёнка на получение знаний. Формируйте положительное отношение к школе</a:t>
            </a:r>
            <a:r>
              <a:rPr lang="ru-RU" sz="2800" dirty="0" smtClean="0"/>
              <a:t>.</a:t>
            </a:r>
          </a:p>
          <a:p>
            <a:endParaRPr lang="ru-RU" sz="2800" dirty="0" smtClean="0"/>
          </a:p>
        </p:txBody>
      </p:sp>
      <p:pic>
        <p:nvPicPr>
          <p:cNvPr id="5122" name="Picture 2" descr="https://profmed.1prof.by/kcfinder/upload/images/adobestock_5133290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740663" y="2264702"/>
            <a:ext cx="6311500" cy="4180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0852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96900" y="489059"/>
            <a:ext cx="11468100" cy="954107"/>
          </a:xfrm>
          <a:prstGeom prst="rect">
            <a:avLst/>
          </a:prstGeom>
        </p:spPr>
        <p:txBody>
          <a:bodyPr wrap="square">
            <a:spAutoFit/>
          </a:bodyPr>
          <a:lstStyle/>
          <a:p>
            <a:pPr lvl="0"/>
            <a:r>
              <a:rPr lang="ru-RU" sz="2800" dirty="0">
                <a:solidFill>
                  <a:srgbClr val="000000"/>
                </a:solidFill>
              </a:rPr>
              <a:t>5.    Если у ребёнка есть проблемы, не стесняйтесь обратиться за помощью к узким специалистам: логопед, психолог, дефектолог и др.</a:t>
            </a:r>
            <a:endParaRPr lang="ru-RU" sz="2800" dirty="0">
              <a:solidFill>
                <a:srgbClr val="000000"/>
              </a:solidFill>
            </a:endParaRPr>
          </a:p>
        </p:txBody>
      </p:sp>
      <p:pic>
        <p:nvPicPr>
          <p:cNvPr id="6146" name="Picture 2" descr="https://img.psiheya-market.ru/upload/storage/zov/kak-rabotaet-detskij-psiholo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002" y="1768475"/>
            <a:ext cx="5001701" cy="333446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ortus.by/wp-content/uploads/2020/09/logoped-defectolo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0950" y="1768475"/>
            <a:ext cx="5001701" cy="3334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9754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60438" y="750531"/>
            <a:ext cx="10695963" cy="1815882"/>
          </a:xfrm>
          <a:prstGeom prst="rect">
            <a:avLst/>
          </a:prstGeom>
        </p:spPr>
        <p:txBody>
          <a:bodyPr wrap="square">
            <a:spAutoFit/>
          </a:bodyPr>
          <a:lstStyle/>
          <a:p>
            <a:r>
              <a:rPr lang="ru-RU" sz="2800" dirty="0"/>
              <a:t>6. </a:t>
            </a:r>
            <a:r>
              <a:rPr lang="ru-RU" sz="2800" dirty="0" smtClean="0"/>
              <a:t>   Используйте </a:t>
            </a:r>
            <a:r>
              <a:rPr lang="ru-RU" sz="2800" dirty="0"/>
              <a:t>вежливые слова! Ребёнок учится у Вас, станьте ему примером! </a:t>
            </a:r>
            <a:endParaRPr lang="ru-RU" sz="2800" dirty="0" smtClean="0"/>
          </a:p>
          <a:p>
            <a:r>
              <a:rPr lang="ru-RU" sz="2800" dirty="0"/>
              <a:t/>
            </a:r>
            <a:br>
              <a:rPr lang="ru-RU" sz="2800" dirty="0"/>
            </a:br>
            <a:endParaRPr lang="ru-RU" sz="2800" dirty="0" smtClean="0"/>
          </a:p>
        </p:txBody>
      </p:sp>
      <p:pic>
        <p:nvPicPr>
          <p:cNvPr id="7170" name="Picture 2" descr="https://kirgizskaski.ru/wp-content/uploads/3/c/2/3c29b1db2965e34923fd7ebf25e40d8e.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7471" y="1327356"/>
            <a:ext cx="4681896" cy="4681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10978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35742" y="524245"/>
            <a:ext cx="11356258" cy="954107"/>
          </a:xfrm>
          <a:prstGeom prst="rect">
            <a:avLst/>
          </a:prstGeom>
        </p:spPr>
        <p:txBody>
          <a:bodyPr wrap="square">
            <a:spAutoFit/>
          </a:bodyPr>
          <a:lstStyle/>
          <a:p>
            <a:pPr lvl="0"/>
            <a:r>
              <a:rPr lang="ru-RU" sz="2800" dirty="0">
                <a:solidFill>
                  <a:srgbClr val="000000"/>
                </a:solidFill>
              </a:rPr>
              <a:t>7.    Формируйте у ребёнка умение общаться со сверстниками и взрослыми людьми.</a:t>
            </a:r>
          </a:p>
        </p:txBody>
      </p:sp>
      <p:pic>
        <p:nvPicPr>
          <p:cNvPr id="8194" name="Picture 2" descr="http://ds2.cher.obr55.ru/files/2021/01/international-school-bangn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808" y="1756952"/>
            <a:ext cx="6776167" cy="4517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0192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32180" y="-1810024"/>
            <a:ext cx="9966960" cy="2926080"/>
          </a:xfrm>
        </p:spPr>
        <p:txBody>
          <a:bodyPr>
            <a:normAutofit/>
          </a:bodyPr>
          <a:lstStyle/>
          <a:p>
            <a:r>
              <a:rPr lang="ru-RU" sz="4000" dirty="0" smtClean="0"/>
              <a:t>Как подготовить ребёнка к школе?</a:t>
            </a:r>
            <a:endParaRPr lang="ru-RU" sz="4000" dirty="0"/>
          </a:p>
        </p:txBody>
      </p:sp>
      <p:sp>
        <p:nvSpPr>
          <p:cNvPr id="3" name="Подзаголовок 2"/>
          <p:cNvSpPr>
            <a:spLocks noGrp="1"/>
          </p:cNvSpPr>
          <p:nvPr>
            <p:ph type="subTitle" idx="1"/>
          </p:nvPr>
        </p:nvSpPr>
        <p:spPr>
          <a:xfrm>
            <a:off x="1449235" y="1104680"/>
            <a:ext cx="8767860" cy="1388165"/>
          </a:xfrm>
        </p:spPr>
        <p:txBody>
          <a:bodyPr/>
          <a:lstStyle/>
          <a:p>
            <a:r>
              <a:rPr lang="ru-RU" dirty="0" smtClean="0"/>
              <a:t>Консультация для родителей</a:t>
            </a:r>
            <a:endParaRPr lang="ru-RU" dirty="0"/>
          </a:p>
        </p:txBody>
      </p:sp>
      <p:sp>
        <p:nvSpPr>
          <p:cNvPr id="4" name="Подзаголовок 2"/>
          <p:cNvSpPr txBox="1">
            <a:spLocks/>
          </p:cNvSpPr>
          <p:nvPr/>
        </p:nvSpPr>
        <p:spPr>
          <a:xfrm>
            <a:off x="8534400" y="5257799"/>
            <a:ext cx="3365390" cy="138816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400"/>
              </a:spcBef>
              <a:buClr>
                <a:schemeClr val="accent1"/>
              </a:buClr>
              <a:buSzPct val="80000"/>
              <a:buFont typeface="Corbel" pitchFamily="34" charset="0"/>
              <a:buNone/>
              <a:defRPr sz="2200" kern="1200">
                <a:solidFill>
                  <a:srgbClr val="FFFFFF"/>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200" kern="1200">
                <a:solidFill>
                  <a:schemeClr val="accent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200" kern="1200">
                <a:solidFill>
                  <a:schemeClr val="accent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9pPr>
          </a:lstStyle>
          <a:p>
            <a:r>
              <a:rPr lang="ru-RU" dirty="0" smtClean="0"/>
              <a:t>Семейный консультант: Матвиенко Екатерина Николаевна</a:t>
            </a:r>
            <a:endParaRPr lang="ru-RU" dirty="0"/>
          </a:p>
        </p:txBody>
      </p:sp>
      <p:sp>
        <p:nvSpPr>
          <p:cNvPr id="5" name="AutoShape 2" descr="https://islam.ru/sites/default/files/img/2017/obshestvo/deti-v-shkole5.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AutoShape 6" descr="https://islam.ru/sites/default/files/img/2017/obshestvo/deti-v-shkole5.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32" name="Picture 8" descr="https://www.detkityumen.ru/media/news/1384148939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8356" y="1675425"/>
            <a:ext cx="5769618" cy="4011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8768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35742" y="547374"/>
            <a:ext cx="9812594" cy="1815882"/>
          </a:xfrm>
          <a:prstGeom prst="rect">
            <a:avLst/>
          </a:prstGeom>
        </p:spPr>
        <p:txBody>
          <a:bodyPr wrap="square">
            <a:spAutoFit/>
          </a:bodyPr>
          <a:lstStyle/>
          <a:p>
            <a:pPr lvl="0"/>
            <a:r>
              <a:rPr lang="ru-RU" sz="2800" dirty="0">
                <a:solidFill>
                  <a:srgbClr val="000000"/>
                </a:solidFill>
              </a:rPr>
              <a:t>8.    Научите ребёнка управлять своими желаниями, адекватно выражать свои эмоции. Ребёнок должен понимать, что не всегда всё будет происходить так, как этого хочет он.</a:t>
            </a:r>
            <a:br>
              <a:rPr lang="ru-RU" sz="2800" dirty="0">
                <a:solidFill>
                  <a:srgbClr val="000000"/>
                </a:solidFill>
              </a:rPr>
            </a:br>
            <a:endParaRPr lang="ru-RU" sz="2800" dirty="0">
              <a:solidFill>
                <a:srgbClr val="000000"/>
              </a:solidFill>
            </a:endParaRPr>
          </a:p>
        </p:txBody>
      </p:sp>
      <p:pic>
        <p:nvPicPr>
          <p:cNvPr id="9218" name="Picture 2" descr="https://psy-files.ru/wp-content/uploads/c/d/a/cdaf90275e06386c8e5b1051bffaa0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8402" y="1779779"/>
            <a:ext cx="8899934" cy="4867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8896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60438" y="562050"/>
            <a:ext cx="10500853" cy="2246769"/>
          </a:xfrm>
          <a:prstGeom prst="rect">
            <a:avLst/>
          </a:prstGeom>
        </p:spPr>
        <p:txBody>
          <a:bodyPr wrap="square">
            <a:spAutoFit/>
          </a:bodyPr>
          <a:lstStyle/>
          <a:p>
            <a:r>
              <a:rPr lang="ru-RU" sz="2800" dirty="0"/>
              <a:t>9. </a:t>
            </a:r>
            <a:r>
              <a:rPr lang="ru-RU" sz="2800" dirty="0" smtClean="0"/>
              <a:t>   Обеспечьте </a:t>
            </a:r>
            <a:r>
              <a:rPr lang="ru-RU" sz="2800" dirty="0"/>
              <a:t>развивающее пространство, исключив бесполезные вещи, игрушки. Покупайте развивающие игры и игрушки. Материалы для детского </a:t>
            </a:r>
            <a:r>
              <a:rPr lang="ru-RU" sz="2800" dirty="0" smtClean="0"/>
              <a:t>творчества </a:t>
            </a:r>
            <a:r>
              <a:rPr lang="ru-RU" sz="2800" dirty="0"/>
              <a:t>(пластилин, краски, альбом и т.д.) должны находиться в свободном доступе</a:t>
            </a:r>
            <a:r>
              <a:rPr lang="ru-RU" sz="2800" dirty="0" smtClean="0"/>
              <a:t>.</a:t>
            </a:r>
          </a:p>
          <a:p>
            <a:endParaRPr lang="ru-RU" sz="2800" dirty="0" smtClean="0"/>
          </a:p>
        </p:txBody>
      </p:sp>
      <p:pic>
        <p:nvPicPr>
          <p:cNvPr id="10242" name="Picture 2" descr="https://www.strousnab.ru/wa-data/public/shop/products/59/11/11159/images/24086/24086.0x4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9976" y="2721941"/>
            <a:ext cx="3649508" cy="363868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s://cdn.laredoute.ru/products/3/9/3/3930c8d774a570c8aec35c569defa5e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8386" y="2721940"/>
            <a:ext cx="3524002" cy="3524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1522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83457" y="615333"/>
            <a:ext cx="11474245" cy="1815882"/>
          </a:xfrm>
          <a:prstGeom prst="rect">
            <a:avLst/>
          </a:prstGeom>
        </p:spPr>
        <p:txBody>
          <a:bodyPr wrap="square">
            <a:spAutoFit/>
          </a:bodyPr>
          <a:lstStyle/>
          <a:p>
            <a:pPr lvl="0"/>
            <a:r>
              <a:rPr lang="ru-RU" sz="2800" dirty="0">
                <a:solidFill>
                  <a:srgbClr val="000000"/>
                </a:solidFill>
              </a:rPr>
              <a:t>10.    Ежедневно занимайтесь интеллектуальным развитием; тренируйте память и внимание. Не думайте за ребёнка! Учите его думать самостоятельно!</a:t>
            </a:r>
            <a:br>
              <a:rPr lang="ru-RU" sz="2800" dirty="0">
                <a:solidFill>
                  <a:srgbClr val="000000"/>
                </a:solidFill>
              </a:rPr>
            </a:br>
            <a:endParaRPr lang="ru-RU" sz="2800" dirty="0">
              <a:solidFill>
                <a:srgbClr val="000000"/>
              </a:solidFill>
            </a:endParaRPr>
          </a:p>
        </p:txBody>
      </p:sp>
      <p:pic>
        <p:nvPicPr>
          <p:cNvPr id="11266" name="Picture 2" descr="https://www.admrad.ru/wp-content/uploads/2020/04/familyread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0269" y="2088315"/>
            <a:ext cx="6407219" cy="4309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4325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29265" y="537870"/>
            <a:ext cx="11562735" cy="2246769"/>
          </a:xfrm>
          <a:prstGeom prst="rect">
            <a:avLst/>
          </a:prstGeom>
        </p:spPr>
        <p:txBody>
          <a:bodyPr wrap="square">
            <a:spAutoFit/>
          </a:bodyPr>
          <a:lstStyle/>
          <a:p>
            <a:r>
              <a:rPr lang="ru-RU" sz="2800" dirty="0"/>
              <a:t>11. </a:t>
            </a:r>
            <a:r>
              <a:rPr lang="ru-RU" sz="2800" dirty="0" smtClean="0"/>
              <a:t>   Интерес </a:t>
            </a:r>
            <a:r>
              <a:rPr lang="ru-RU" sz="2800" dirty="0"/>
              <a:t>– двигатель любой деятельности человека, в том числе учебной. Если ребёнку скучно выполнять задание, фантазируйте! Заинтересуйте ребёнка! Не выполняйте за него работу! Вы можете мотивировать и помогать, но не делать всю работу за ребёнка</a:t>
            </a:r>
            <a:r>
              <a:rPr lang="ru-RU" sz="2800" dirty="0" smtClean="0"/>
              <a:t>!</a:t>
            </a:r>
          </a:p>
          <a:p>
            <a:endParaRPr lang="ru-RU" sz="2800" dirty="0" smtClean="0"/>
          </a:p>
        </p:txBody>
      </p:sp>
      <p:pic>
        <p:nvPicPr>
          <p:cNvPr id="12290" name="Picture 2" descr="https://mszn27.ru/sites/files/mszn/kgu/cspsdamur/picture/2021/fec8f411057d7cd1c1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5976" y="2397125"/>
            <a:ext cx="5756020" cy="4041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8489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42452" y="429765"/>
            <a:ext cx="11326761" cy="3108543"/>
          </a:xfrm>
          <a:prstGeom prst="rect">
            <a:avLst/>
          </a:prstGeom>
        </p:spPr>
        <p:txBody>
          <a:bodyPr wrap="square">
            <a:spAutoFit/>
          </a:bodyPr>
          <a:lstStyle/>
          <a:p>
            <a:r>
              <a:rPr lang="ru-RU" sz="2800" dirty="0"/>
              <a:t>12.    Тренируйте мелкую моторику рук: лепите пластилином и </a:t>
            </a:r>
            <a:r>
              <a:rPr lang="ru-RU" sz="2800" dirty="0" smtClean="0"/>
              <a:t>солёным тестом</a:t>
            </a:r>
            <a:r>
              <a:rPr lang="ru-RU" sz="2800" dirty="0"/>
              <a:t>, нанизывайте бусины на нитку, собирайте </a:t>
            </a:r>
            <a:r>
              <a:rPr lang="ru-RU" sz="2800" dirty="0" smtClean="0"/>
              <a:t>мозаику, проводите пальчиковую гимнастику, играйте пуговицами и мелкими камешками, перебирайте вместе крупу, вырезайте ножницами, клейте аппликации, рисуйте, штрихуйте, раскашивайте, выполняйте графические упражнения</a:t>
            </a:r>
            <a:r>
              <a:rPr lang="ru-RU" sz="2800" dirty="0"/>
              <a:t> </a:t>
            </a:r>
            <a:r>
              <a:rPr lang="ru-RU" sz="2800" dirty="0" smtClean="0"/>
              <a:t>и т.д.</a:t>
            </a:r>
            <a:r>
              <a:rPr lang="ru-RU" sz="2800" dirty="0"/>
              <a:t/>
            </a:r>
            <a:br>
              <a:rPr lang="ru-RU" sz="2800" dirty="0"/>
            </a:br>
            <a:endParaRPr lang="ru-RU" sz="2800" dirty="0"/>
          </a:p>
        </p:txBody>
      </p:sp>
      <p:sp>
        <p:nvSpPr>
          <p:cNvPr id="3" name="AutoShape 2" descr="https://www.dumohka.ru/wp-content/uploads/2018/11/fmt_81_24_pal_chikovaya_gimnastika_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3316" name="Picture 4" descr="https://detkisovet.ru/wp-content/uploads/2021/07/razvitie-motoriki-u-detej-9-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5225" y="3173412"/>
            <a:ext cx="4692196" cy="3284538"/>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s://dou44.pkgo.ru/wp-content/uploads/2021/01/09f1839eb60049e57aae67150a8fbd86-1024x7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0194" y="3177783"/>
            <a:ext cx="4373556" cy="3280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9377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83459" y="601442"/>
            <a:ext cx="11474244" cy="3539430"/>
          </a:xfrm>
          <a:prstGeom prst="rect">
            <a:avLst/>
          </a:prstGeom>
        </p:spPr>
        <p:txBody>
          <a:bodyPr wrap="square">
            <a:spAutoFit/>
          </a:bodyPr>
          <a:lstStyle/>
          <a:p>
            <a:r>
              <a:rPr lang="ru-RU" sz="2800" dirty="0"/>
              <a:t>13</a:t>
            </a:r>
            <a:r>
              <a:rPr lang="ru-RU" sz="2800" dirty="0" smtClean="0"/>
              <a:t>.    </a:t>
            </a:r>
            <a:r>
              <a:rPr lang="ru-RU" sz="2800" dirty="0"/>
              <a:t>Научите ребёнка слушать! Читайте ему книги, беседуйте о прочитанном. Учите понимать смысл прочитанного, научите пересказывать. Развивайте речь ребёнка! </a:t>
            </a:r>
            <a:endParaRPr lang="ru-RU" sz="2800" dirty="0" smtClean="0"/>
          </a:p>
          <a:p>
            <a:endParaRPr lang="ru-RU" sz="2800" dirty="0"/>
          </a:p>
          <a:p>
            <a:r>
              <a:rPr lang="ru-RU" sz="2800" dirty="0"/>
              <a:t/>
            </a:r>
            <a:br>
              <a:rPr lang="ru-RU" sz="2800" dirty="0"/>
            </a:br>
            <a:r>
              <a:rPr lang="ru-RU" sz="2800" dirty="0"/>
              <a:t/>
            </a:r>
            <a:br>
              <a:rPr lang="ru-RU" sz="2800" dirty="0"/>
            </a:br>
            <a:r>
              <a:rPr lang="ru-RU" sz="2800" dirty="0"/>
              <a:t/>
            </a:r>
            <a:br>
              <a:rPr lang="ru-RU" sz="2800" dirty="0"/>
            </a:br>
            <a:endParaRPr lang="ru-RU" sz="2800" dirty="0" smtClean="0"/>
          </a:p>
        </p:txBody>
      </p:sp>
      <p:pic>
        <p:nvPicPr>
          <p:cNvPr id="3" name="Picture 4" descr="https://blog.karpachoff.com/img/child/60880a2b17f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9302" y="2060692"/>
            <a:ext cx="6751722" cy="468119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90943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3961" y="565307"/>
            <a:ext cx="11385755" cy="1384995"/>
          </a:xfrm>
          <a:prstGeom prst="rect">
            <a:avLst/>
          </a:prstGeom>
        </p:spPr>
        <p:txBody>
          <a:bodyPr wrap="square">
            <a:spAutoFit/>
          </a:bodyPr>
          <a:lstStyle/>
          <a:p>
            <a:pPr lvl="0"/>
            <a:r>
              <a:rPr lang="ru-RU" sz="2800" dirty="0">
                <a:solidFill>
                  <a:srgbClr val="000000"/>
                </a:solidFill>
              </a:rPr>
              <a:t>14.    Поиграйте с ребёнком в школу. Но не переусердствуйте! Главное для дошкольника – игра! Все занятия должны проводиться в игровой форме.</a:t>
            </a:r>
          </a:p>
        </p:txBody>
      </p:sp>
      <p:pic>
        <p:nvPicPr>
          <p:cNvPr id="14338" name="Picture 2" descr="https://changeonelife.ru/content/uploads/2020/08/Canva-Daughter-Watching-Mom-Work-on-Lapto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6714" y="1950302"/>
            <a:ext cx="6640247" cy="4432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8344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281366"/>
            <a:ext cx="11921946" cy="749873"/>
          </a:xfrm>
          <a:prstGeom prst="rect">
            <a:avLst/>
          </a:prstGeom>
        </p:spPr>
      </p:pic>
      <p:pic>
        <p:nvPicPr>
          <p:cNvPr id="16386" name="Picture 2" descr="https://envato-shoebox-0.imgix.net/85d9/0290-f790-4f43-bddb-9360308da3e7/DSC_2586.jpg?auto=compress%2Cformat&amp;fit=max&amp;mark=https%3A%2F%2Felements-assets.envato.com%2Fstatic%2Fwatermark2.png&amp;markalign=center%2Cmiddle&amp;markalpha=18&amp;w=700&amp;s=a227791b10bd2f6c7e9a244dc218bdc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223" y="1582993"/>
            <a:ext cx="6667500" cy="444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912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37418" y="619432"/>
            <a:ext cx="11238271" cy="523220"/>
          </a:xfrm>
          <a:prstGeom prst="rect">
            <a:avLst/>
          </a:prstGeom>
        </p:spPr>
        <p:txBody>
          <a:bodyPr wrap="square">
            <a:spAutoFit/>
          </a:bodyPr>
          <a:lstStyle/>
          <a:p>
            <a:r>
              <a:rPr lang="ru-RU" sz="2800" dirty="0">
                <a:solidFill>
                  <a:srgbClr val="000000"/>
                </a:solidFill>
              </a:rPr>
              <a:t>16.    Научитесь хвалить ребёнка, но не перехваливать! </a:t>
            </a:r>
            <a:endParaRPr lang="ru-RU" dirty="0"/>
          </a:p>
        </p:txBody>
      </p:sp>
      <p:pic>
        <p:nvPicPr>
          <p:cNvPr id="17410" name="Picture 2" descr="https://webpulse.imgsmail.ru/imgpreview?key=pulse_cabinet-image-06da07ec-2b10-4765-8f79-78fcbe37ad3b&amp;mb=webpul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3178" y="1588348"/>
            <a:ext cx="7225790" cy="4817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953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68843" y="1614268"/>
            <a:ext cx="8344930" cy="3539430"/>
          </a:xfrm>
          <a:prstGeom prst="rect">
            <a:avLst/>
          </a:prstGeom>
        </p:spPr>
        <p:txBody>
          <a:bodyPr wrap="square">
            <a:spAutoFit/>
          </a:bodyPr>
          <a:lstStyle/>
          <a:p>
            <a:pPr algn="ctr"/>
            <a:r>
              <a:rPr lang="ru-RU" sz="2800" dirty="0"/>
              <a:t>Изучив все рекомендации,  запомните: </a:t>
            </a:r>
            <a:endParaRPr lang="ru-RU" sz="2800" dirty="0" smtClean="0"/>
          </a:p>
          <a:p>
            <a:pPr algn="ctr"/>
            <a:r>
              <a:rPr lang="ru-RU" sz="2800" dirty="0" smtClean="0"/>
              <a:t>Самое </a:t>
            </a:r>
            <a:r>
              <a:rPr lang="ru-RU" sz="2800" dirty="0"/>
              <a:t>главное для Вашего ребёнка – это Ваша любовь и поддержка! Независимо от его интеллектуальных способностей или умений, от правильно или не правильно выполненных заданий, он прежде всего – Ваш ребёнок! Школа (учителя) всегда будет требовать, а Ваша задача – поддержать своего ребёнка, верить в его способности!</a:t>
            </a:r>
          </a:p>
        </p:txBody>
      </p:sp>
    </p:spTree>
    <p:extLst>
      <p:ext uri="{BB962C8B-B14F-4D97-AF65-F5344CB8AC3E}">
        <p14:creationId xmlns:p14="http://schemas.microsoft.com/office/powerpoint/2010/main" val="8174075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166910" y="2143117"/>
            <a:ext cx="7358114" cy="461665"/>
          </a:xfrm>
          <a:prstGeom prst="rect">
            <a:avLst/>
          </a:prstGeom>
        </p:spPr>
        <p:txBody>
          <a:bodyPr wrap="square">
            <a:spAutoFit/>
          </a:bodyPr>
          <a:lstStyle/>
          <a:p>
            <a:pPr defTabSz="914400"/>
            <a:endParaRPr lang="ru-RU" sz="2400" dirty="0">
              <a:solidFill>
                <a:prstClr val="black"/>
              </a:solidFill>
              <a:latin typeface="Calibri"/>
            </a:endParaRPr>
          </a:p>
        </p:txBody>
      </p:sp>
      <p:sp>
        <p:nvSpPr>
          <p:cNvPr id="6" name="Скругленный прямоугольник 5"/>
          <p:cNvSpPr/>
          <p:nvPr/>
        </p:nvSpPr>
        <p:spPr>
          <a:xfrm>
            <a:off x="4024298" y="1071546"/>
            <a:ext cx="3643338" cy="11430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ru-RU" dirty="0">
                <a:solidFill>
                  <a:prstClr val="white"/>
                </a:solidFill>
                <a:latin typeface="Calibri"/>
              </a:rPr>
              <a:t>Готовность к школе подразделяется на три основных аспекта </a:t>
            </a:r>
            <a:endParaRPr lang="ru-RU" dirty="0">
              <a:solidFill>
                <a:prstClr val="white"/>
              </a:solidFill>
              <a:latin typeface="Calibri"/>
            </a:endParaRPr>
          </a:p>
        </p:txBody>
      </p:sp>
      <p:sp>
        <p:nvSpPr>
          <p:cNvPr id="9" name="Стрелка вправо 8"/>
          <p:cNvSpPr/>
          <p:nvPr/>
        </p:nvSpPr>
        <p:spPr>
          <a:xfrm rot="8610831">
            <a:off x="2814142" y="2731177"/>
            <a:ext cx="1912163" cy="529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ru-RU">
              <a:solidFill>
                <a:prstClr val="white"/>
              </a:solidFill>
              <a:latin typeface="Calibri"/>
            </a:endParaRPr>
          </a:p>
        </p:txBody>
      </p:sp>
      <p:sp>
        <p:nvSpPr>
          <p:cNvPr id="10" name="Стрелка вправо 9"/>
          <p:cNvSpPr/>
          <p:nvPr/>
        </p:nvSpPr>
        <p:spPr>
          <a:xfrm rot="2349666">
            <a:off x="6612577" y="2726164"/>
            <a:ext cx="1960351" cy="5233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ru-RU">
              <a:solidFill>
                <a:prstClr val="white"/>
              </a:solidFill>
              <a:latin typeface="Calibri"/>
            </a:endParaRPr>
          </a:p>
        </p:txBody>
      </p:sp>
      <p:sp>
        <p:nvSpPr>
          <p:cNvPr id="11" name="Стрелка вправо 10"/>
          <p:cNvSpPr/>
          <p:nvPr/>
        </p:nvSpPr>
        <p:spPr>
          <a:xfrm rot="5400000">
            <a:off x="4552366" y="3615312"/>
            <a:ext cx="2786082" cy="5560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ru-RU">
              <a:solidFill>
                <a:prstClr val="white"/>
              </a:solidFill>
              <a:latin typeface="Calibri"/>
            </a:endParaRPr>
          </a:p>
        </p:txBody>
      </p:sp>
      <p:sp>
        <p:nvSpPr>
          <p:cNvPr id="12" name="Овал 11"/>
          <p:cNvSpPr/>
          <p:nvPr/>
        </p:nvSpPr>
        <p:spPr>
          <a:xfrm>
            <a:off x="1524000" y="3857628"/>
            <a:ext cx="2786050" cy="10715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ru-RU" dirty="0">
                <a:solidFill>
                  <a:prstClr val="white"/>
                </a:solidFill>
                <a:latin typeface="Calibri"/>
              </a:rPr>
              <a:t>физиологический</a:t>
            </a:r>
            <a:endParaRPr lang="ru-RU" dirty="0">
              <a:solidFill>
                <a:prstClr val="white"/>
              </a:solidFill>
              <a:latin typeface="Calibri"/>
            </a:endParaRPr>
          </a:p>
        </p:txBody>
      </p:sp>
      <p:sp>
        <p:nvSpPr>
          <p:cNvPr id="13" name="Овал 12"/>
          <p:cNvSpPr/>
          <p:nvPr/>
        </p:nvSpPr>
        <p:spPr>
          <a:xfrm>
            <a:off x="7239008" y="3786190"/>
            <a:ext cx="2786050" cy="10715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ru-RU" dirty="0">
                <a:solidFill>
                  <a:prstClr val="white"/>
                </a:solidFill>
                <a:latin typeface="Calibri"/>
              </a:rPr>
              <a:t>психологический </a:t>
            </a:r>
            <a:endParaRPr lang="ru-RU" dirty="0">
              <a:solidFill>
                <a:prstClr val="white"/>
              </a:solidFill>
              <a:latin typeface="Calibri"/>
            </a:endParaRPr>
          </a:p>
        </p:txBody>
      </p:sp>
      <p:sp>
        <p:nvSpPr>
          <p:cNvPr id="14" name="Овал 13"/>
          <p:cNvSpPr/>
          <p:nvPr/>
        </p:nvSpPr>
        <p:spPr>
          <a:xfrm>
            <a:off x="4810116" y="5357826"/>
            <a:ext cx="2786050" cy="10715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ru-RU" dirty="0">
                <a:solidFill>
                  <a:prstClr val="white"/>
                </a:solidFill>
                <a:latin typeface="Calibri"/>
              </a:rPr>
              <a:t>познавательный </a:t>
            </a:r>
            <a:endParaRPr lang="ru-RU" dirty="0">
              <a:solidFill>
                <a:prstClr val="white"/>
              </a:solidFill>
              <a:latin typeface="Calibri"/>
            </a:endParaRPr>
          </a:p>
        </p:txBody>
      </p:sp>
    </p:spTree>
    <p:extLst>
      <p:ext uri="{BB962C8B-B14F-4D97-AF65-F5344CB8AC3E}">
        <p14:creationId xmlns:p14="http://schemas.microsoft.com/office/powerpoint/2010/main" val="24999409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166910" y="2143117"/>
            <a:ext cx="7358114" cy="461665"/>
          </a:xfrm>
          <a:prstGeom prst="rect">
            <a:avLst/>
          </a:prstGeom>
        </p:spPr>
        <p:txBody>
          <a:bodyPr wrap="square">
            <a:spAutoFit/>
          </a:bodyPr>
          <a:lstStyle/>
          <a:p>
            <a:pPr defTabSz="914400"/>
            <a:endParaRPr lang="ru-RU" sz="2400" dirty="0">
              <a:solidFill>
                <a:prstClr val="black"/>
              </a:solidFill>
              <a:latin typeface="Calibri"/>
            </a:endParaRPr>
          </a:p>
        </p:txBody>
      </p:sp>
      <p:sp>
        <p:nvSpPr>
          <p:cNvPr id="6" name="Скругленный прямоугольник 5"/>
          <p:cNvSpPr/>
          <p:nvPr/>
        </p:nvSpPr>
        <p:spPr>
          <a:xfrm>
            <a:off x="3452794" y="571480"/>
            <a:ext cx="6000792" cy="20717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ru-RU" sz="2400" b="1" dirty="0">
                <a:solidFill>
                  <a:prstClr val="white"/>
                </a:solidFill>
                <a:latin typeface="Calibri"/>
              </a:rPr>
              <a:t>Психологическая готовность ребенка к </a:t>
            </a:r>
            <a:r>
              <a:rPr lang="ru-RU" sz="2400" b="1" dirty="0">
                <a:solidFill>
                  <a:prstClr val="white"/>
                </a:solidFill>
                <a:latin typeface="Calibri"/>
              </a:rPr>
              <a:t>школе</a:t>
            </a:r>
            <a:endParaRPr lang="ru-RU" sz="2400" b="1" dirty="0">
              <a:solidFill>
                <a:prstClr val="white"/>
              </a:solidFill>
              <a:latin typeface="Calibri"/>
            </a:endParaRPr>
          </a:p>
        </p:txBody>
      </p:sp>
      <p:sp>
        <p:nvSpPr>
          <p:cNvPr id="7" name="Стрелка вправо 6"/>
          <p:cNvSpPr/>
          <p:nvPr/>
        </p:nvSpPr>
        <p:spPr>
          <a:xfrm rot="7839082">
            <a:off x="2460013" y="2760275"/>
            <a:ext cx="1357322" cy="6429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ru-RU">
              <a:solidFill>
                <a:prstClr val="white"/>
              </a:solidFill>
              <a:latin typeface="Calibri"/>
            </a:endParaRPr>
          </a:p>
        </p:txBody>
      </p:sp>
      <p:sp>
        <p:nvSpPr>
          <p:cNvPr id="9" name="Стрелка вправо 8"/>
          <p:cNvSpPr/>
          <p:nvPr/>
        </p:nvSpPr>
        <p:spPr>
          <a:xfrm rot="3821234">
            <a:off x="8809284" y="2807756"/>
            <a:ext cx="1182910" cy="5434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ru-RU">
              <a:solidFill>
                <a:prstClr val="white"/>
              </a:solidFill>
              <a:latin typeface="Calibri"/>
            </a:endParaRPr>
          </a:p>
        </p:txBody>
      </p:sp>
      <p:sp>
        <p:nvSpPr>
          <p:cNvPr id="10" name="Стрелка вниз 9"/>
          <p:cNvSpPr/>
          <p:nvPr/>
        </p:nvSpPr>
        <p:spPr>
          <a:xfrm>
            <a:off x="6096000" y="2643182"/>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ru-RU">
              <a:solidFill>
                <a:prstClr val="white"/>
              </a:solidFill>
              <a:latin typeface="Calibri"/>
            </a:endParaRPr>
          </a:p>
        </p:txBody>
      </p:sp>
      <p:sp>
        <p:nvSpPr>
          <p:cNvPr id="11" name="Скругленный прямоугольник 10"/>
          <p:cNvSpPr/>
          <p:nvPr/>
        </p:nvSpPr>
        <p:spPr>
          <a:xfrm>
            <a:off x="1952596" y="3643314"/>
            <a:ext cx="2428892" cy="12858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ru-RU" dirty="0">
                <a:solidFill>
                  <a:prstClr val="white"/>
                </a:solidFill>
                <a:latin typeface="Calibri"/>
              </a:rPr>
              <a:t>интеллектуальная готовность</a:t>
            </a:r>
            <a:endParaRPr lang="ru-RU" dirty="0">
              <a:solidFill>
                <a:prstClr val="white"/>
              </a:solidFill>
              <a:latin typeface="Calibri"/>
            </a:endParaRPr>
          </a:p>
        </p:txBody>
      </p:sp>
      <p:sp>
        <p:nvSpPr>
          <p:cNvPr id="12" name="Скругленный прямоугольник 11"/>
          <p:cNvSpPr/>
          <p:nvPr/>
        </p:nvSpPr>
        <p:spPr>
          <a:xfrm>
            <a:off x="5024430" y="3643314"/>
            <a:ext cx="2428892" cy="12858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ru-RU" dirty="0">
                <a:solidFill>
                  <a:prstClr val="white"/>
                </a:solidFill>
                <a:latin typeface="Calibri"/>
              </a:rPr>
              <a:t>личностная и социальная готовность</a:t>
            </a:r>
            <a:endParaRPr lang="ru-RU" dirty="0">
              <a:solidFill>
                <a:prstClr val="white"/>
              </a:solidFill>
              <a:latin typeface="Calibri"/>
            </a:endParaRPr>
          </a:p>
        </p:txBody>
      </p:sp>
      <p:sp>
        <p:nvSpPr>
          <p:cNvPr id="13" name="Скругленный прямоугольник 12"/>
          <p:cNvSpPr/>
          <p:nvPr/>
        </p:nvSpPr>
        <p:spPr>
          <a:xfrm>
            <a:off x="7953388" y="3643314"/>
            <a:ext cx="2428892" cy="12858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ru-RU" dirty="0">
                <a:solidFill>
                  <a:prstClr val="white"/>
                </a:solidFill>
                <a:latin typeface="Calibri"/>
              </a:rPr>
              <a:t>эмоционально-волевая готовность</a:t>
            </a:r>
            <a:endParaRPr lang="ru-RU" dirty="0">
              <a:solidFill>
                <a:prstClr val="white"/>
              </a:solidFill>
              <a:latin typeface="Calibri"/>
            </a:endParaRPr>
          </a:p>
        </p:txBody>
      </p:sp>
    </p:spTree>
    <p:extLst>
      <p:ext uri="{BB962C8B-B14F-4D97-AF65-F5344CB8AC3E}">
        <p14:creationId xmlns:p14="http://schemas.microsoft.com/office/powerpoint/2010/main" val="41035342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166910" y="2143117"/>
            <a:ext cx="7358114" cy="461665"/>
          </a:xfrm>
          <a:prstGeom prst="rect">
            <a:avLst/>
          </a:prstGeom>
        </p:spPr>
        <p:txBody>
          <a:bodyPr wrap="square">
            <a:spAutoFit/>
          </a:bodyPr>
          <a:lstStyle/>
          <a:p>
            <a:pPr defTabSz="914400"/>
            <a:endParaRPr lang="ru-RU" sz="2400" dirty="0">
              <a:solidFill>
                <a:prstClr val="black"/>
              </a:solidFill>
              <a:latin typeface="Calibri"/>
            </a:endParaRPr>
          </a:p>
        </p:txBody>
      </p:sp>
      <p:sp>
        <p:nvSpPr>
          <p:cNvPr id="5" name="Прямоугольник 4"/>
          <p:cNvSpPr/>
          <p:nvPr/>
        </p:nvSpPr>
        <p:spPr>
          <a:xfrm>
            <a:off x="294968" y="285729"/>
            <a:ext cx="10015874" cy="5693866"/>
          </a:xfrm>
          <a:prstGeom prst="rect">
            <a:avLst/>
          </a:prstGeom>
        </p:spPr>
        <p:txBody>
          <a:bodyPr wrap="square">
            <a:spAutoFit/>
          </a:bodyPr>
          <a:lstStyle/>
          <a:p>
            <a:pPr algn="ctr" defTabSz="914400"/>
            <a:r>
              <a:rPr lang="ru-RU" sz="2800" b="1" i="1" dirty="0">
                <a:solidFill>
                  <a:prstClr val="black"/>
                </a:solidFill>
                <a:latin typeface="Calibri"/>
              </a:rPr>
              <a:t>Интеллектуальная готовность к школе означает:</a:t>
            </a:r>
          </a:p>
          <a:p>
            <a:pPr algn="ctr" defTabSz="914400"/>
            <a:endParaRPr lang="ru-RU" sz="2800" b="1" i="1" dirty="0">
              <a:solidFill>
                <a:prstClr val="black"/>
              </a:solidFill>
              <a:latin typeface="Calibri"/>
            </a:endParaRPr>
          </a:p>
          <a:p>
            <a:pPr defTabSz="914400">
              <a:buFont typeface="Wingdings" pitchFamily="2" charset="2"/>
              <a:buChar char="Ø"/>
            </a:pPr>
            <a:r>
              <a:rPr lang="ru-RU" sz="2800" dirty="0">
                <a:solidFill>
                  <a:prstClr val="black"/>
                </a:solidFill>
                <a:latin typeface="Calibri"/>
              </a:rPr>
              <a:t>к первому классу у ребенка должен быть запас определенных знаний;</a:t>
            </a:r>
          </a:p>
          <a:p>
            <a:pPr defTabSz="914400">
              <a:buFont typeface="Wingdings" pitchFamily="2" charset="2"/>
              <a:buChar char="Ø"/>
            </a:pPr>
            <a:endParaRPr lang="ru-RU" sz="2800" dirty="0">
              <a:solidFill>
                <a:prstClr val="black"/>
              </a:solidFill>
              <a:latin typeface="Calibri"/>
            </a:endParaRPr>
          </a:p>
          <a:p>
            <a:pPr defTabSz="914400">
              <a:buFont typeface="Wingdings" pitchFamily="2" charset="2"/>
              <a:buChar char="Ø"/>
            </a:pPr>
            <a:r>
              <a:rPr lang="ru-RU" sz="2800" dirty="0">
                <a:solidFill>
                  <a:prstClr val="black"/>
                </a:solidFill>
                <a:latin typeface="Calibri"/>
              </a:rPr>
              <a:t>он доложен ориентироваться в пространстве, то есть знать, как пройти в школу и обратно, до магазина и так далее;</a:t>
            </a:r>
          </a:p>
          <a:p>
            <a:pPr defTabSz="914400">
              <a:buFont typeface="Wingdings" pitchFamily="2" charset="2"/>
              <a:buChar char="Ø"/>
            </a:pPr>
            <a:endParaRPr lang="ru-RU" sz="2800" dirty="0">
              <a:solidFill>
                <a:prstClr val="black"/>
              </a:solidFill>
              <a:latin typeface="Calibri"/>
            </a:endParaRPr>
          </a:p>
          <a:p>
            <a:pPr defTabSz="914400">
              <a:buFont typeface="Wingdings" pitchFamily="2" charset="2"/>
              <a:buChar char="Ø"/>
            </a:pPr>
            <a:r>
              <a:rPr lang="ru-RU" sz="2800" dirty="0">
                <a:solidFill>
                  <a:prstClr val="black"/>
                </a:solidFill>
                <a:latin typeface="Calibri"/>
              </a:rPr>
              <a:t>ребенок должен стремиться к получению новых знаний, то есть он должен быть любознателен;</a:t>
            </a:r>
          </a:p>
          <a:p>
            <a:pPr defTabSz="914400">
              <a:buFont typeface="Wingdings" pitchFamily="2" charset="2"/>
              <a:buChar char="Ø"/>
            </a:pPr>
            <a:endParaRPr lang="ru-RU" sz="2800" dirty="0">
              <a:solidFill>
                <a:prstClr val="black"/>
              </a:solidFill>
              <a:latin typeface="Calibri"/>
            </a:endParaRPr>
          </a:p>
          <a:p>
            <a:pPr defTabSz="914400">
              <a:buFont typeface="Wingdings" pitchFamily="2" charset="2"/>
              <a:buChar char="Ø"/>
            </a:pPr>
            <a:r>
              <a:rPr lang="ru-RU" sz="2800" dirty="0">
                <a:solidFill>
                  <a:prstClr val="black"/>
                </a:solidFill>
                <a:latin typeface="Calibri"/>
              </a:rPr>
              <a:t>должны соответствовать возрасту развитие памяти, речи, мышления.</a:t>
            </a:r>
            <a:endParaRPr lang="ru-RU" sz="2800" dirty="0">
              <a:solidFill>
                <a:prstClr val="black"/>
              </a:solidFill>
              <a:latin typeface="Calibri"/>
            </a:endParaRPr>
          </a:p>
        </p:txBody>
      </p:sp>
    </p:spTree>
    <p:extLst>
      <p:ext uri="{BB962C8B-B14F-4D97-AF65-F5344CB8AC3E}">
        <p14:creationId xmlns:p14="http://schemas.microsoft.com/office/powerpoint/2010/main" val="8160593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166910" y="2143117"/>
            <a:ext cx="7358114" cy="461665"/>
          </a:xfrm>
          <a:prstGeom prst="rect">
            <a:avLst/>
          </a:prstGeom>
        </p:spPr>
        <p:txBody>
          <a:bodyPr wrap="square">
            <a:spAutoFit/>
          </a:bodyPr>
          <a:lstStyle/>
          <a:p>
            <a:pPr defTabSz="914400"/>
            <a:endParaRPr lang="ru-RU" sz="2400" dirty="0">
              <a:solidFill>
                <a:prstClr val="black"/>
              </a:solidFill>
              <a:latin typeface="Calibri"/>
            </a:endParaRPr>
          </a:p>
        </p:txBody>
      </p:sp>
      <p:sp>
        <p:nvSpPr>
          <p:cNvPr id="5" name="Прямоугольник 4"/>
          <p:cNvSpPr/>
          <p:nvPr/>
        </p:nvSpPr>
        <p:spPr>
          <a:xfrm>
            <a:off x="1881158" y="117694"/>
            <a:ext cx="8429684" cy="6740307"/>
          </a:xfrm>
          <a:prstGeom prst="rect">
            <a:avLst/>
          </a:prstGeom>
        </p:spPr>
        <p:txBody>
          <a:bodyPr wrap="square">
            <a:spAutoFit/>
          </a:bodyPr>
          <a:lstStyle/>
          <a:p>
            <a:pPr algn="ctr" defTabSz="914400"/>
            <a:r>
              <a:rPr lang="ru-RU" sz="2400" b="1" i="1" dirty="0">
                <a:solidFill>
                  <a:prstClr val="black"/>
                </a:solidFill>
                <a:latin typeface="Calibri"/>
              </a:rPr>
              <a:t>Личностная и социальная готовность подразумевает следующее:</a:t>
            </a:r>
          </a:p>
          <a:p>
            <a:pPr defTabSz="914400">
              <a:buFont typeface="Wingdings" pitchFamily="2" charset="2"/>
              <a:buChar char="Ø"/>
            </a:pPr>
            <a:r>
              <a:rPr lang="ru-RU" sz="2400" dirty="0">
                <a:solidFill>
                  <a:prstClr val="black"/>
                </a:solidFill>
                <a:latin typeface="Calibri"/>
              </a:rPr>
              <a:t> ребенок должен быть коммуникабельным, то есть уметь общаться со сверстниками и взрослыми; </a:t>
            </a:r>
          </a:p>
          <a:p>
            <a:pPr defTabSz="914400">
              <a:buFont typeface="Wingdings" pitchFamily="2" charset="2"/>
              <a:buChar char="Ø"/>
            </a:pPr>
            <a:r>
              <a:rPr lang="ru-RU" sz="2400" dirty="0">
                <a:solidFill>
                  <a:prstClr val="black"/>
                </a:solidFill>
                <a:latin typeface="Calibri"/>
              </a:rPr>
              <a:t>в общении не должно проявляться агрессии, а при ссоре с другим ребенком должен уметь оценивать и искать выход из проблемной ситуации; </a:t>
            </a:r>
          </a:p>
          <a:p>
            <a:pPr defTabSz="914400">
              <a:buFont typeface="Wingdings" pitchFamily="2" charset="2"/>
              <a:buChar char="Ø"/>
            </a:pPr>
            <a:r>
              <a:rPr lang="ru-RU" sz="2400" dirty="0">
                <a:solidFill>
                  <a:prstClr val="black"/>
                </a:solidFill>
                <a:latin typeface="Calibri"/>
              </a:rPr>
              <a:t> </a:t>
            </a:r>
            <a:r>
              <a:rPr lang="ru-RU" sz="2400" dirty="0">
                <a:solidFill>
                  <a:prstClr val="black"/>
                </a:solidFill>
                <a:latin typeface="Calibri"/>
              </a:rPr>
              <a:t>ребенок должен понимать и признавать авторитет взрослых;</a:t>
            </a:r>
          </a:p>
          <a:p>
            <a:pPr defTabSz="914400">
              <a:buFont typeface="Wingdings" pitchFamily="2" charset="2"/>
              <a:buChar char="Ø"/>
            </a:pPr>
            <a:r>
              <a:rPr lang="ru-RU" sz="2400" dirty="0">
                <a:solidFill>
                  <a:prstClr val="black"/>
                </a:solidFill>
                <a:latin typeface="Calibri"/>
              </a:rPr>
              <a:t> толерантность; это означает, что ребенок должен адекватно реагировать на конструктивные замечания взрослых и сверстников;</a:t>
            </a:r>
          </a:p>
          <a:p>
            <a:pPr defTabSz="914400">
              <a:buFont typeface="Wingdings" pitchFamily="2" charset="2"/>
              <a:buChar char="Ø"/>
            </a:pPr>
            <a:r>
              <a:rPr lang="ru-RU" sz="2400" dirty="0">
                <a:solidFill>
                  <a:prstClr val="black"/>
                </a:solidFill>
                <a:latin typeface="Calibri"/>
              </a:rPr>
              <a:t>нравственное развитие, ребенок должен понимать, что хорошо, а что – плохо;</a:t>
            </a:r>
          </a:p>
          <a:p>
            <a:pPr defTabSz="914400">
              <a:buFont typeface="Wingdings" pitchFamily="2" charset="2"/>
              <a:buChar char="Ø"/>
            </a:pPr>
            <a:r>
              <a:rPr lang="ru-RU" sz="2400" dirty="0">
                <a:solidFill>
                  <a:prstClr val="black"/>
                </a:solidFill>
                <a:latin typeface="Calibri"/>
              </a:rPr>
              <a:t>ребенок должен принимать поставленную педагогом задачу, внимательно выслушивая, уточняя неясные моменты, а после выполнения он должен адекватно оценивать свою работу, признавать свои ошибки, если таковые имеются.</a:t>
            </a:r>
            <a:endParaRPr lang="ru-RU" sz="2400" dirty="0">
              <a:solidFill>
                <a:prstClr val="black"/>
              </a:solidFill>
              <a:latin typeface="Calibri"/>
            </a:endParaRPr>
          </a:p>
        </p:txBody>
      </p:sp>
    </p:spTree>
    <p:extLst>
      <p:ext uri="{BB962C8B-B14F-4D97-AF65-F5344CB8AC3E}">
        <p14:creationId xmlns:p14="http://schemas.microsoft.com/office/powerpoint/2010/main" val="41685804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166910" y="2143117"/>
            <a:ext cx="7358114" cy="461665"/>
          </a:xfrm>
          <a:prstGeom prst="rect">
            <a:avLst/>
          </a:prstGeom>
        </p:spPr>
        <p:txBody>
          <a:bodyPr wrap="square">
            <a:spAutoFit/>
          </a:bodyPr>
          <a:lstStyle/>
          <a:p>
            <a:pPr defTabSz="914400"/>
            <a:endParaRPr lang="ru-RU" sz="2400" dirty="0">
              <a:solidFill>
                <a:prstClr val="black"/>
              </a:solidFill>
              <a:latin typeface="Calibri"/>
            </a:endParaRPr>
          </a:p>
        </p:txBody>
      </p:sp>
      <p:sp>
        <p:nvSpPr>
          <p:cNvPr id="5" name="Прямоугольник 4"/>
          <p:cNvSpPr/>
          <p:nvPr/>
        </p:nvSpPr>
        <p:spPr>
          <a:xfrm>
            <a:off x="707923" y="474345"/>
            <a:ext cx="9460043" cy="5693866"/>
          </a:xfrm>
          <a:prstGeom prst="rect">
            <a:avLst/>
          </a:prstGeom>
        </p:spPr>
        <p:txBody>
          <a:bodyPr wrap="square">
            <a:spAutoFit/>
          </a:bodyPr>
          <a:lstStyle/>
          <a:p>
            <a:pPr algn="ctr" defTabSz="914400"/>
            <a:r>
              <a:rPr lang="ru-RU" sz="2800" b="1" dirty="0">
                <a:solidFill>
                  <a:schemeClr val="accent1">
                    <a:lumMod val="75000"/>
                  </a:schemeClr>
                </a:solidFill>
                <a:latin typeface="Calibri"/>
              </a:rPr>
              <a:t>Физиологическая готовность ребенка к школе</a:t>
            </a:r>
          </a:p>
          <a:p>
            <a:pPr algn="just" defTabSz="914400"/>
            <a:r>
              <a:rPr lang="ru-RU" sz="2800" dirty="0">
                <a:solidFill>
                  <a:prstClr val="black"/>
                </a:solidFill>
                <a:latin typeface="Calibri"/>
              </a:rPr>
              <a:t>        Этот </a:t>
            </a:r>
            <a:r>
              <a:rPr lang="ru-RU" sz="2800" dirty="0">
                <a:solidFill>
                  <a:prstClr val="black"/>
                </a:solidFill>
                <a:latin typeface="Calibri"/>
              </a:rPr>
              <a:t>аспект означает, что ребенок должен быть готов к обучению в школе физически. То есть состояние его здоровья должно позволять успешно проходить образовательную программу</a:t>
            </a:r>
            <a:r>
              <a:rPr lang="ru-RU" sz="2800" dirty="0">
                <a:solidFill>
                  <a:prstClr val="black"/>
                </a:solidFill>
                <a:latin typeface="Calibri"/>
              </a:rPr>
              <a:t>.</a:t>
            </a:r>
          </a:p>
          <a:p>
            <a:pPr algn="just" defTabSz="914400"/>
            <a:r>
              <a:rPr lang="ru-RU" sz="2800" dirty="0">
                <a:solidFill>
                  <a:prstClr val="black"/>
                </a:solidFill>
                <a:latin typeface="Calibri"/>
              </a:rPr>
              <a:t>      Кроме </a:t>
            </a:r>
            <a:r>
              <a:rPr lang="ru-RU" sz="2800" dirty="0">
                <a:solidFill>
                  <a:prstClr val="black"/>
                </a:solidFill>
                <a:latin typeface="Calibri"/>
              </a:rPr>
              <a:t>этого, физиологическая готовность подразумевает развитие мелкой моторики (пальчиков), координации движения. Ребенок должен знать, в какой руке и как нужно держать ручку. </a:t>
            </a:r>
            <a:endParaRPr lang="ru-RU" sz="2800" dirty="0">
              <a:solidFill>
                <a:prstClr val="black"/>
              </a:solidFill>
              <a:latin typeface="Calibri"/>
            </a:endParaRPr>
          </a:p>
          <a:p>
            <a:pPr algn="just" defTabSz="914400"/>
            <a:r>
              <a:rPr lang="ru-RU" sz="2800" dirty="0">
                <a:solidFill>
                  <a:prstClr val="black"/>
                </a:solidFill>
                <a:latin typeface="Calibri"/>
              </a:rPr>
              <a:t> </a:t>
            </a:r>
            <a:r>
              <a:rPr lang="ru-RU" sz="2800" dirty="0">
                <a:solidFill>
                  <a:prstClr val="black"/>
                </a:solidFill>
                <a:latin typeface="Calibri"/>
              </a:rPr>
              <a:t>     А </a:t>
            </a:r>
            <a:r>
              <a:rPr lang="ru-RU" sz="2800" dirty="0">
                <a:solidFill>
                  <a:prstClr val="black"/>
                </a:solidFill>
                <a:latin typeface="Calibri"/>
              </a:rPr>
              <a:t>также ребенок при поступлении в первый класс должен знать, соблюдать и понимать важность соблюдения основных гигиенических норм: </a:t>
            </a:r>
            <a:r>
              <a:rPr lang="ru-RU" sz="2800" dirty="0">
                <a:solidFill>
                  <a:schemeClr val="accent1">
                    <a:lumMod val="75000"/>
                  </a:schemeClr>
                </a:solidFill>
                <a:latin typeface="Calibri"/>
              </a:rPr>
              <a:t>правильная</a:t>
            </a:r>
            <a:r>
              <a:rPr lang="ru-RU" sz="2800" dirty="0">
                <a:solidFill>
                  <a:prstClr val="black"/>
                </a:solidFill>
                <a:latin typeface="Calibri"/>
              </a:rPr>
              <a:t> поза за столом, осанка и т. п.</a:t>
            </a:r>
          </a:p>
        </p:txBody>
      </p:sp>
    </p:spTree>
    <p:extLst>
      <p:ext uri="{BB962C8B-B14F-4D97-AF65-F5344CB8AC3E}">
        <p14:creationId xmlns:p14="http://schemas.microsoft.com/office/powerpoint/2010/main" val="25660484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166910" y="2143117"/>
            <a:ext cx="7358114" cy="461665"/>
          </a:xfrm>
          <a:prstGeom prst="rect">
            <a:avLst/>
          </a:prstGeom>
        </p:spPr>
        <p:txBody>
          <a:bodyPr wrap="square">
            <a:spAutoFit/>
          </a:bodyPr>
          <a:lstStyle/>
          <a:p>
            <a:pPr defTabSz="914400"/>
            <a:endParaRPr lang="ru-RU" sz="2400" dirty="0">
              <a:solidFill>
                <a:prstClr val="black"/>
              </a:solidFill>
              <a:latin typeface="Calibri"/>
            </a:endParaRPr>
          </a:p>
        </p:txBody>
      </p:sp>
      <p:sp>
        <p:nvSpPr>
          <p:cNvPr id="5" name="Прямоугольник 4"/>
          <p:cNvSpPr/>
          <p:nvPr/>
        </p:nvSpPr>
        <p:spPr>
          <a:xfrm>
            <a:off x="1466850" y="209551"/>
            <a:ext cx="9144000" cy="6217087"/>
          </a:xfrm>
          <a:prstGeom prst="rect">
            <a:avLst/>
          </a:prstGeom>
        </p:spPr>
        <p:txBody>
          <a:bodyPr wrap="square">
            <a:spAutoFit/>
          </a:bodyPr>
          <a:lstStyle/>
          <a:p>
            <a:pPr algn="ctr" defTabSz="914400"/>
            <a:r>
              <a:rPr lang="ru-RU" sz="2400" b="1" i="1" dirty="0">
                <a:solidFill>
                  <a:prstClr val="black"/>
                </a:solidFill>
                <a:latin typeface="Calibri"/>
              </a:rPr>
              <a:t>Познавательная готовность ребенка к школе</a:t>
            </a:r>
          </a:p>
          <a:p>
            <a:pPr algn="ctr" defTabSz="914400"/>
            <a:r>
              <a:rPr lang="ru-RU" sz="2200" i="1" dirty="0">
                <a:solidFill>
                  <a:prstClr val="black"/>
                </a:solidFill>
                <a:latin typeface="Calibri"/>
              </a:rPr>
              <a:t> </a:t>
            </a:r>
          </a:p>
          <a:p>
            <a:pPr algn="ctr" defTabSz="914400"/>
            <a:r>
              <a:rPr lang="ru-RU" sz="2200" i="1" dirty="0">
                <a:solidFill>
                  <a:prstClr val="black"/>
                </a:solidFill>
                <a:latin typeface="Calibri"/>
              </a:rPr>
              <a:t>Внимание:</a:t>
            </a:r>
          </a:p>
          <a:p>
            <a:pPr defTabSz="914400">
              <a:buFont typeface="Arial" pitchFamily="34" charset="0"/>
              <a:buChar char="•"/>
            </a:pPr>
            <a:r>
              <a:rPr lang="ru-RU" sz="2200" dirty="0">
                <a:solidFill>
                  <a:prstClr val="black"/>
                </a:solidFill>
                <a:latin typeface="Calibri"/>
              </a:rPr>
              <a:t> Заниматься каким-либо делом, не отвлекаясь, в течение двадцати-тридцати минут.</a:t>
            </a:r>
          </a:p>
          <a:p>
            <a:pPr defTabSz="914400">
              <a:buFont typeface="Arial" pitchFamily="34" charset="0"/>
              <a:buChar char="•"/>
            </a:pPr>
            <a:r>
              <a:rPr lang="ru-RU" sz="2200" dirty="0">
                <a:solidFill>
                  <a:prstClr val="black"/>
                </a:solidFill>
                <a:latin typeface="Calibri"/>
              </a:rPr>
              <a:t> Находить сходства и отличия между предметами, картинками.</a:t>
            </a:r>
          </a:p>
          <a:p>
            <a:pPr defTabSz="914400">
              <a:buFont typeface="Arial" pitchFamily="34" charset="0"/>
              <a:buChar char="•"/>
            </a:pPr>
            <a:r>
              <a:rPr lang="ru-RU" sz="2200" dirty="0">
                <a:solidFill>
                  <a:prstClr val="black"/>
                </a:solidFill>
                <a:latin typeface="Calibri"/>
              </a:rPr>
              <a:t> Уметь выполнять работу по образцу, например, с точностью воспроизводить на своем листе бумаги узор, копировать движения человека и так далее.</a:t>
            </a:r>
          </a:p>
          <a:p>
            <a:pPr defTabSz="914400">
              <a:buFont typeface="Arial" pitchFamily="34" charset="0"/>
              <a:buChar char="•"/>
            </a:pPr>
            <a:r>
              <a:rPr lang="ru-RU" sz="2200" dirty="0">
                <a:solidFill>
                  <a:prstClr val="black"/>
                </a:solidFill>
                <a:latin typeface="Calibri"/>
              </a:rPr>
              <a:t> Легко играть в игры на внимательность, где требуется быстрота реакции. </a:t>
            </a:r>
          </a:p>
          <a:p>
            <a:pPr algn="ctr" defTabSz="914400"/>
            <a:endParaRPr lang="ru-RU" sz="2200" i="1" dirty="0">
              <a:solidFill>
                <a:prstClr val="black"/>
              </a:solidFill>
              <a:latin typeface="Calibri"/>
            </a:endParaRPr>
          </a:p>
          <a:p>
            <a:pPr algn="ctr" defTabSz="914400"/>
            <a:r>
              <a:rPr lang="ru-RU" sz="2200" i="1" dirty="0">
                <a:solidFill>
                  <a:prstClr val="black"/>
                </a:solidFill>
                <a:latin typeface="Calibri"/>
              </a:rPr>
              <a:t>Математика:</a:t>
            </a:r>
          </a:p>
          <a:p>
            <a:pPr defTabSz="914400">
              <a:buFont typeface="Arial" pitchFamily="34" charset="0"/>
              <a:buChar char="•"/>
            </a:pPr>
            <a:r>
              <a:rPr lang="ru-RU" sz="2200" dirty="0">
                <a:solidFill>
                  <a:prstClr val="black"/>
                </a:solidFill>
                <a:latin typeface="Calibri"/>
              </a:rPr>
              <a:t>Цифры от 0 до 9.</a:t>
            </a:r>
          </a:p>
          <a:p>
            <a:pPr defTabSz="914400">
              <a:buFont typeface="Arial" pitchFamily="34" charset="0"/>
              <a:buChar char="•"/>
            </a:pPr>
            <a:r>
              <a:rPr lang="ru-RU" sz="2200" dirty="0">
                <a:solidFill>
                  <a:prstClr val="black"/>
                </a:solidFill>
                <a:latin typeface="Calibri"/>
              </a:rPr>
              <a:t>Прямой счет от 1 до 10 и обратный счёт от 10 до 1.</a:t>
            </a:r>
          </a:p>
          <a:p>
            <a:pPr defTabSz="914400">
              <a:buFont typeface="Arial" pitchFamily="34" charset="0"/>
              <a:buChar char="•"/>
            </a:pPr>
            <a:r>
              <a:rPr lang="ru-RU" sz="2200" dirty="0">
                <a:solidFill>
                  <a:prstClr val="black"/>
                </a:solidFill>
                <a:latin typeface="Calibri"/>
              </a:rPr>
              <a:t>Арифметические знаки  « &gt; », « &lt; », « = ».</a:t>
            </a:r>
          </a:p>
          <a:p>
            <a:pPr defTabSz="914400">
              <a:buFont typeface="Arial" pitchFamily="34" charset="0"/>
              <a:buChar char="•"/>
            </a:pPr>
            <a:r>
              <a:rPr lang="ru-RU" sz="2200" dirty="0">
                <a:solidFill>
                  <a:prstClr val="black"/>
                </a:solidFill>
                <a:latin typeface="Calibri"/>
              </a:rPr>
              <a:t>Деление круга, квадрата напополам, четыре части.</a:t>
            </a:r>
          </a:p>
          <a:p>
            <a:pPr defTabSz="914400">
              <a:buFont typeface="Arial" pitchFamily="34" charset="0"/>
              <a:buChar char="•"/>
            </a:pPr>
            <a:r>
              <a:rPr lang="ru-RU" sz="2200" dirty="0">
                <a:solidFill>
                  <a:prstClr val="black"/>
                </a:solidFill>
                <a:latin typeface="Calibri"/>
              </a:rPr>
              <a:t>Ориентирование в пространстве и листе бумаги: справа, слева, вверху, внизу, над, под, за и т.д.</a:t>
            </a:r>
            <a:endParaRPr lang="ru-RU" sz="2200" dirty="0">
              <a:solidFill>
                <a:prstClr val="black"/>
              </a:solidFill>
              <a:latin typeface="Calibri"/>
            </a:endParaRPr>
          </a:p>
        </p:txBody>
      </p:sp>
    </p:spTree>
    <p:extLst>
      <p:ext uri="{BB962C8B-B14F-4D97-AF65-F5344CB8AC3E}">
        <p14:creationId xmlns:p14="http://schemas.microsoft.com/office/powerpoint/2010/main" val="22793093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166910" y="2143117"/>
            <a:ext cx="7358114" cy="461665"/>
          </a:xfrm>
          <a:prstGeom prst="rect">
            <a:avLst/>
          </a:prstGeom>
        </p:spPr>
        <p:txBody>
          <a:bodyPr wrap="square">
            <a:spAutoFit/>
          </a:bodyPr>
          <a:lstStyle/>
          <a:p>
            <a:pPr defTabSz="914400"/>
            <a:endParaRPr lang="ru-RU" sz="2400" dirty="0">
              <a:solidFill>
                <a:prstClr val="black"/>
              </a:solidFill>
              <a:latin typeface="Calibri"/>
            </a:endParaRPr>
          </a:p>
        </p:txBody>
      </p:sp>
      <p:sp>
        <p:nvSpPr>
          <p:cNvPr id="5" name="Прямоугольник 4"/>
          <p:cNvSpPr/>
          <p:nvPr/>
        </p:nvSpPr>
        <p:spPr>
          <a:xfrm>
            <a:off x="1524000" y="1"/>
            <a:ext cx="9001156" cy="6524863"/>
          </a:xfrm>
          <a:prstGeom prst="rect">
            <a:avLst/>
          </a:prstGeom>
        </p:spPr>
        <p:txBody>
          <a:bodyPr wrap="square">
            <a:spAutoFit/>
          </a:bodyPr>
          <a:lstStyle/>
          <a:p>
            <a:pPr algn="ctr" defTabSz="914400"/>
            <a:endParaRPr lang="ru-RU" sz="2200" i="1" dirty="0">
              <a:solidFill>
                <a:prstClr val="black"/>
              </a:solidFill>
              <a:latin typeface="Calibri"/>
            </a:endParaRPr>
          </a:p>
          <a:p>
            <a:pPr algn="ctr" defTabSz="914400"/>
            <a:r>
              <a:rPr lang="ru-RU" sz="2200" i="1" dirty="0">
                <a:solidFill>
                  <a:prstClr val="black"/>
                </a:solidFill>
                <a:latin typeface="Calibri"/>
              </a:rPr>
              <a:t>Память:</a:t>
            </a:r>
          </a:p>
          <a:p>
            <a:pPr defTabSz="914400">
              <a:buFont typeface="Arial" pitchFamily="34" charset="0"/>
              <a:buChar char="•"/>
            </a:pPr>
            <a:r>
              <a:rPr lang="ru-RU" sz="2200" dirty="0">
                <a:solidFill>
                  <a:prstClr val="black"/>
                </a:solidFill>
                <a:latin typeface="Calibri"/>
              </a:rPr>
              <a:t>Запоминание 10-12 картинок.</a:t>
            </a:r>
          </a:p>
          <a:p>
            <a:pPr defTabSz="914400">
              <a:buFont typeface="Arial" pitchFamily="34" charset="0"/>
              <a:buChar char="•"/>
            </a:pPr>
            <a:r>
              <a:rPr lang="ru-RU" sz="2200" dirty="0">
                <a:solidFill>
                  <a:prstClr val="black"/>
                </a:solidFill>
                <a:latin typeface="Calibri"/>
              </a:rPr>
              <a:t>Рассказывание по памяти стишков, скороговорок, пословиц, сказок и т.п.</a:t>
            </a:r>
          </a:p>
          <a:p>
            <a:pPr defTabSz="914400">
              <a:buFont typeface="Arial" pitchFamily="34" charset="0"/>
              <a:buChar char="•"/>
            </a:pPr>
            <a:r>
              <a:rPr lang="ru-RU" sz="2200" dirty="0" err="1">
                <a:solidFill>
                  <a:prstClr val="black"/>
                </a:solidFill>
                <a:latin typeface="Calibri"/>
              </a:rPr>
              <a:t>Пересказывание</a:t>
            </a:r>
            <a:r>
              <a:rPr lang="ru-RU" sz="2200" dirty="0">
                <a:solidFill>
                  <a:prstClr val="black"/>
                </a:solidFill>
                <a:latin typeface="Calibri"/>
              </a:rPr>
              <a:t> текста из 4-5 предложений.</a:t>
            </a:r>
          </a:p>
          <a:p>
            <a:pPr defTabSz="914400"/>
            <a:endParaRPr lang="ru-RU" sz="2200" dirty="0">
              <a:solidFill>
                <a:prstClr val="black"/>
              </a:solidFill>
              <a:latin typeface="Calibri"/>
            </a:endParaRPr>
          </a:p>
          <a:p>
            <a:pPr algn="ctr" defTabSz="914400"/>
            <a:r>
              <a:rPr lang="ru-RU" sz="2200" i="1" dirty="0">
                <a:solidFill>
                  <a:prstClr val="black"/>
                </a:solidFill>
                <a:latin typeface="Calibri"/>
              </a:rPr>
              <a:t>Мышление.</a:t>
            </a:r>
          </a:p>
          <a:p>
            <a:pPr algn="ctr" defTabSz="914400"/>
            <a:endParaRPr lang="ru-RU" sz="2200" i="1" dirty="0">
              <a:solidFill>
                <a:prstClr val="black"/>
              </a:solidFill>
              <a:latin typeface="Calibri"/>
            </a:endParaRPr>
          </a:p>
          <a:p>
            <a:pPr defTabSz="914400">
              <a:buFont typeface="Arial" pitchFamily="34" charset="0"/>
              <a:buChar char="•"/>
            </a:pPr>
            <a:r>
              <a:rPr lang="ru-RU" sz="2200" dirty="0">
                <a:solidFill>
                  <a:prstClr val="black"/>
                </a:solidFill>
                <a:latin typeface="Calibri"/>
              </a:rPr>
              <a:t>Заканчивать предложение, например, «Река широкая, а ручей…»,  «Суп горячий, а компот…» и т. п.</a:t>
            </a:r>
          </a:p>
          <a:p>
            <a:pPr defTabSz="914400">
              <a:buFont typeface="Arial" pitchFamily="34" charset="0"/>
              <a:buChar char="•"/>
            </a:pPr>
            <a:r>
              <a:rPr lang="ru-RU" sz="2200" dirty="0">
                <a:solidFill>
                  <a:prstClr val="black"/>
                </a:solidFill>
                <a:latin typeface="Calibri"/>
              </a:rPr>
              <a:t>Находить лишнее слово из группы слов, например, «стол, стул, кровать, сапоги, кресло»,  «лиса, медведь, волк, собака, заяц» и т. д.</a:t>
            </a:r>
          </a:p>
          <a:p>
            <a:pPr defTabSz="914400">
              <a:buFont typeface="Arial" pitchFamily="34" charset="0"/>
              <a:buChar char="•"/>
            </a:pPr>
            <a:r>
              <a:rPr lang="ru-RU" sz="2200" dirty="0">
                <a:solidFill>
                  <a:prstClr val="black"/>
                </a:solidFill>
                <a:latin typeface="Calibri"/>
              </a:rPr>
              <a:t>Определять последовательность событий, что было  сначала, а что – потом.</a:t>
            </a:r>
          </a:p>
          <a:p>
            <a:pPr defTabSz="914400">
              <a:buFont typeface="Arial" pitchFamily="34" charset="0"/>
              <a:buChar char="•"/>
            </a:pPr>
            <a:r>
              <a:rPr lang="ru-RU" sz="2200" dirty="0">
                <a:solidFill>
                  <a:prstClr val="black"/>
                </a:solidFill>
                <a:latin typeface="Calibri"/>
              </a:rPr>
              <a:t>Находить несоответствия в рисунках, стихах-небылицах.</a:t>
            </a:r>
          </a:p>
          <a:p>
            <a:pPr defTabSz="914400">
              <a:buFont typeface="Arial" pitchFamily="34" charset="0"/>
              <a:buChar char="•"/>
            </a:pPr>
            <a:r>
              <a:rPr lang="ru-RU" sz="2200" dirty="0">
                <a:solidFill>
                  <a:prstClr val="black"/>
                </a:solidFill>
                <a:latin typeface="Calibri"/>
              </a:rPr>
              <a:t>Складывать </a:t>
            </a:r>
            <a:r>
              <a:rPr lang="ru-RU" sz="2200" dirty="0" err="1">
                <a:solidFill>
                  <a:prstClr val="black"/>
                </a:solidFill>
                <a:latin typeface="Calibri"/>
              </a:rPr>
              <a:t>пазлы</a:t>
            </a:r>
            <a:r>
              <a:rPr lang="ru-RU" sz="2200" dirty="0">
                <a:solidFill>
                  <a:prstClr val="black"/>
                </a:solidFill>
                <a:latin typeface="Calibri"/>
              </a:rPr>
              <a:t> без помощи взрослого.</a:t>
            </a:r>
          </a:p>
          <a:p>
            <a:pPr defTabSz="914400">
              <a:buFont typeface="Arial" pitchFamily="34" charset="0"/>
              <a:buChar char="•"/>
            </a:pPr>
            <a:r>
              <a:rPr lang="ru-RU" sz="2200" dirty="0">
                <a:solidFill>
                  <a:prstClr val="black"/>
                </a:solidFill>
                <a:latin typeface="Calibri"/>
              </a:rPr>
              <a:t>Сложить из бумаги вместе со взрослым простой предмет: лодочку, кораблик.</a:t>
            </a:r>
            <a:endParaRPr lang="ru-RU" sz="2200" dirty="0">
              <a:solidFill>
                <a:prstClr val="black"/>
              </a:solidFill>
              <a:latin typeface="Calibri"/>
            </a:endParaRPr>
          </a:p>
        </p:txBody>
      </p:sp>
    </p:spTree>
    <p:extLst>
      <p:ext uri="{BB962C8B-B14F-4D97-AF65-F5344CB8AC3E}">
        <p14:creationId xmlns:p14="http://schemas.microsoft.com/office/powerpoint/2010/main" val="3363981893"/>
      </p:ext>
    </p:extLst>
  </p:cSld>
  <p:clrMapOvr>
    <a:masterClrMapping/>
  </p:clrMapOvr>
  <p:timing>
    <p:tnLst>
      <p:par>
        <p:cTn id="1" dur="indefinite" restart="never" nodeType="tmRoot"/>
      </p:par>
    </p:tnLst>
  </p:timing>
</p:sld>
</file>

<file path=ppt/theme/theme1.xml><?xml version="1.0" encoding="utf-8"?>
<a:theme xmlns:a="http://schemas.openxmlformats.org/drawingml/2006/main" name="Базис">
  <a:themeElements>
    <a:clrScheme name="Базис">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Базис">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Базис">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emplate/>
  <TotalTime>203</TotalTime>
  <Words>1066</Words>
  <Application>Microsoft Office PowerPoint</Application>
  <PresentationFormat>Широкоэкранный</PresentationFormat>
  <Paragraphs>99</Paragraphs>
  <Slides>29</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29</vt:i4>
      </vt:variant>
    </vt:vector>
  </HeadingPairs>
  <TitlesOfParts>
    <vt:vector size="34" baseType="lpstr">
      <vt:lpstr>Arial</vt:lpstr>
      <vt:lpstr>Calibri</vt:lpstr>
      <vt:lpstr>Corbel</vt:lpstr>
      <vt:lpstr>Wingdings</vt:lpstr>
      <vt:lpstr>Базис</vt:lpstr>
      <vt:lpstr>Презентация PowerPoint</vt:lpstr>
      <vt:lpstr>Как подготовить ребёнка к школе?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Алексей</dc:creator>
  <cp:lastModifiedBy>дол</cp:lastModifiedBy>
  <cp:revision>15</cp:revision>
  <dcterms:created xsi:type="dcterms:W3CDTF">2019-01-30T06:21:44Z</dcterms:created>
  <dcterms:modified xsi:type="dcterms:W3CDTF">2022-09-25T12:45:46Z</dcterms:modified>
</cp:coreProperties>
</file>